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8288000" cy="10287000"/>
  <p:notesSz cx="6858000" cy="9144000"/>
  <p:embeddedFontLst>
    <p:embeddedFont>
      <p:font typeface="Bahnschrift Condensed" panose="020B0502040204020203" pitchFamily="34" charset="0"/>
      <p:regular r:id="rId16"/>
      <p:bold r:id="rId17"/>
    </p:embeddedFont>
    <p:embeddedFont>
      <p:font typeface="Calibri" panose="020F0502020204030204" pitchFamily="34"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Ul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rot="-1095557">
            <a:off x="-142124" y="1511401"/>
            <a:ext cx="11271457" cy="10103866"/>
            <a:chOff x="0" y="0"/>
            <a:chExt cx="2968614" cy="2661100"/>
          </a:xfrm>
        </p:grpSpPr>
        <p:sp>
          <p:nvSpPr>
            <p:cNvPr id="4" name="Freeform 4"/>
            <p:cNvSpPr/>
            <p:nvPr/>
          </p:nvSpPr>
          <p:spPr>
            <a:xfrm>
              <a:off x="0" y="0"/>
              <a:ext cx="2968614" cy="2661101"/>
            </a:xfrm>
            <a:custGeom>
              <a:avLst/>
              <a:gdLst/>
              <a:ahLst/>
              <a:cxnLst/>
              <a:rect l="l" t="t" r="r" b="b"/>
              <a:pathLst>
                <a:path w="2968614" h="2661101">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cap="rnd">
              <a:noFill/>
              <a:prstDash val="solid"/>
              <a:round/>
            </a:ln>
          </p:spPr>
        </p:sp>
        <p:sp>
          <p:nvSpPr>
            <p:cNvPr id="5" name="TextBox 5"/>
            <p:cNvSpPr txBox="1"/>
            <p:nvPr/>
          </p:nvSpPr>
          <p:spPr>
            <a:xfrm>
              <a:off x="0" y="-38100"/>
              <a:ext cx="2968614" cy="26992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rot="-1083260">
            <a:off x="9748152" y="-2105189"/>
            <a:ext cx="9776444" cy="10097112"/>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67" r="-27567"/>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grpSp>
        <p:nvGrpSpPr>
          <p:cNvPr id="9" name="Group 9"/>
          <p:cNvGrpSpPr/>
          <p:nvPr/>
        </p:nvGrpSpPr>
        <p:grpSpPr>
          <a:xfrm rot="-1095557">
            <a:off x="15489144" y="8626031"/>
            <a:ext cx="6117988" cy="2980629"/>
            <a:chOff x="0" y="0"/>
            <a:chExt cx="1611322" cy="785022"/>
          </a:xfrm>
        </p:grpSpPr>
        <p:sp>
          <p:nvSpPr>
            <p:cNvPr id="10" name="Freeform 10"/>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cap="rnd">
              <a:noFill/>
              <a:prstDash val="solid"/>
              <a:round/>
            </a:ln>
          </p:spPr>
        </p:sp>
        <p:sp>
          <p:nvSpPr>
            <p:cNvPr id="11" name="TextBox 11"/>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1095557">
            <a:off x="-1725533" y="-998918"/>
            <a:ext cx="6117988" cy="2980629"/>
            <a:chOff x="0" y="0"/>
            <a:chExt cx="1611322" cy="785022"/>
          </a:xfrm>
        </p:grpSpPr>
        <p:sp>
          <p:nvSpPr>
            <p:cNvPr id="13" name="Freeform 13"/>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id="14" name="TextBox 14"/>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661445" y="9138599"/>
            <a:ext cx="2882434" cy="28824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1441217" y="-1441217"/>
            <a:ext cx="2882434" cy="288243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1" name="TextBox 21"/>
          <p:cNvSpPr txBox="1"/>
          <p:nvPr/>
        </p:nvSpPr>
        <p:spPr>
          <a:xfrm>
            <a:off x="499380" y="4370865"/>
            <a:ext cx="10131063" cy="3522503"/>
          </a:xfrm>
          <a:prstGeom prst="rect">
            <a:avLst/>
          </a:prstGeom>
        </p:spPr>
        <p:txBody>
          <a:bodyPr wrap="square" lIns="0" tIns="0" rIns="0" bIns="0" rtlCol="0" anchor="t">
            <a:spAutoFit/>
          </a:bodyPr>
          <a:lstStyle/>
          <a:p>
            <a:pPr>
              <a:lnSpc>
                <a:spcPts val="14040"/>
              </a:lnSpc>
            </a:pPr>
            <a:r>
              <a:rPr lang="en-US" sz="10600" dirty="0">
                <a:solidFill>
                  <a:srgbClr val="FFFFFF"/>
                </a:solidFill>
                <a:latin typeface="Poppins Ultra-Bold"/>
              </a:rPr>
              <a:t>THE POWER </a:t>
            </a:r>
          </a:p>
          <a:p>
            <a:pPr>
              <a:lnSpc>
                <a:spcPts val="14040"/>
              </a:lnSpc>
            </a:pPr>
            <a:r>
              <a:rPr lang="en-US" sz="10600" dirty="0">
                <a:solidFill>
                  <a:srgbClr val="FFFFFF"/>
                </a:solidFill>
                <a:latin typeface="Poppins Ultra-Bold"/>
              </a:rPr>
              <a:t>OF BRANDING </a:t>
            </a:r>
          </a:p>
        </p:txBody>
      </p:sp>
      <p:sp>
        <p:nvSpPr>
          <p:cNvPr id="22" name="TextBox 22"/>
          <p:cNvSpPr txBox="1"/>
          <p:nvPr/>
        </p:nvSpPr>
        <p:spPr>
          <a:xfrm>
            <a:off x="1028700" y="8038803"/>
            <a:ext cx="5474470" cy="636518"/>
          </a:xfrm>
          <a:prstGeom prst="rect">
            <a:avLst/>
          </a:prstGeom>
        </p:spPr>
        <p:txBody>
          <a:bodyPr lIns="0" tIns="0" rIns="0" bIns="0" rtlCol="0" anchor="t">
            <a:spAutoFit/>
          </a:bodyPr>
          <a:lstStyle/>
          <a:p>
            <a:pPr>
              <a:lnSpc>
                <a:spcPts val="4932"/>
              </a:lnSpc>
              <a:spcBef>
                <a:spcPct val="0"/>
              </a:spcBef>
            </a:pPr>
            <a:r>
              <a:rPr lang="en-US" sz="3523">
                <a:solidFill>
                  <a:srgbClr val="FFFFFF"/>
                </a:solidFill>
                <a:latin typeface="Poppins"/>
              </a:rPr>
              <a:t>By : Zulfa Irbah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8" name="Group 8"/>
          <p:cNvGrpSpPr/>
          <p:nvPr/>
        </p:nvGrpSpPr>
        <p:grpSpPr>
          <a:xfrm>
            <a:off x="-839146" y="858860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6846783" y="-40690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4" name="Group 14"/>
          <p:cNvGrpSpPr>
            <a:grpSpLocks noChangeAspect="1"/>
          </p:cNvGrpSpPr>
          <p:nvPr/>
        </p:nvGrpSpPr>
        <p:grpSpPr>
          <a:xfrm>
            <a:off x="13193398" y="2080143"/>
            <a:ext cx="3725356" cy="3847547"/>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t="-10388" b="-10388"/>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id="17" name="TextBox 17"/>
          <p:cNvSpPr txBox="1"/>
          <p:nvPr/>
        </p:nvSpPr>
        <p:spPr>
          <a:xfrm>
            <a:off x="2142279" y="409583"/>
            <a:ext cx="13297507" cy="2188859"/>
          </a:xfrm>
          <a:prstGeom prst="rect">
            <a:avLst/>
          </a:prstGeom>
        </p:spPr>
        <p:txBody>
          <a:bodyPr lIns="0" tIns="0" rIns="0" bIns="0" rtlCol="0" anchor="t">
            <a:spAutoFit/>
          </a:bodyPr>
          <a:lstStyle/>
          <a:p>
            <a:pPr algn="just">
              <a:lnSpc>
                <a:spcPts val="5611"/>
              </a:lnSpc>
            </a:pPr>
            <a:r>
              <a:rPr lang="en-US" sz="5101">
                <a:solidFill>
                  <a:srgbClr val="626953"/>
                </a:solidFill>
                <a:latin typeface="Poppins Bold"/>
              </a:rPr>
              <a:t>How can Le mineral compete well in the market and become Aqua’s strong rival??</a:t>
            </a:r>
          </a:p>
        </p:txBody>
      </p:sp>
      <p:sp>
        <p:nvSpPr>
          <p:cNvPr id="18" name="TextBox 18"/>
          <p:cNvSpPr txBox="1"/>
          <p:nvPr/>
        </p:nvSpPr>
        <p:spPr>
          <a:xfrm>
            <a:off x="2299555" y="2753800"/>
            <a:ext cx="10463490" cy="2649220"/>
          </a:xfrm>
          <a:prstGeom prst="rect">
            <a:avLst/>
          </a:prstGeom>
        </p:spPr>
        <p:txBody>
          <a:bodyPr lIns="0" tIns="0" rIns="0" bIns="0" rtlCol="0" anchor="t">
            <a:spAutoFit/>
          </a:bodyPr>
          <a:lstStyle/>
          <a:p>
            <a:pPr algn="just">
              <a:lnSpc>
                <a:spcPts val="5179"/>
              </a:lnSpc>
              <a:spcBef>
                <a:spcPct val="0"/>
              </a:spcBef>
            </a:pPr>
            <a:r>
              <a:rPr lang="en-US" sz="3699">
                <a:solidFill>
                  <a:srgbClr val="626953"/>
                </a:solidFill>
                <a:latin typeface="Poppins"/>
              </a:rPr>
              <a:t>The brand ambassador, Dr. Reisa Broto Asmoro, an influencer in the health sector, plays a crucial role in fostering trust among the audience.</a:t>
            </a:r>
          </a:p>
        </p:txBody>
      </p:sp>
      <p:grpSp>
        <p:nvGrpSpPr>
          <p:cNvPr id="19" name="Group 19"/>
          <p:cNvGrpSpPr>
            <a:grpSpLocks noChangeAspect="1"/>
          </p:cNvGrpSpPr>
          <p:nvPr/>
        </p:nvGrpSpPr>
        <p:grpSpPr>
          <a:xfrm>
            <a:off x="2142279" y="5669720"/>
            <a:ext cx="3913702" cy="4042071"/>
            <a:chOff x="0" y="0"/>
            <a:chExt cx="6350000" cy="6558280"/>
          </a:xfrm>
        </p:grpSpPr>
        <p:sp>
          <p:nvSpPr>
            <p:cNvPr id="20" name="Freeform 2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l="-27519" r="-27519"/>
              </a:stretch>
            </a:blipFill>
          </p:spPr>
        </p:sp>
        <p:sp>
          <p:nvSpPr>
            <p:cNvPr id="21" name="Freeform 2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id="22" name="TextBox 22"/>
          <p:cNvSpPr txBox="1"/>
          <p:nvPr/>
        </p:nvSpPr>
        <p:spPr>
          <a:xfrm>
            <a:off x="6499319" y="6547517"/>
            <a:ext cx="9496521" cy="2172179"/>
          </a:xfrm>
          <a:prstGeom prst="rect">
            <a:avLst/>
          </a:prstGeom>
        </p:spPr>
        <p:txBody>
          <a:bodyPr lIns="0" tIns="0" rIns="0" bIns="0" rtlCol="0" anchor="t">
            <a:spAutoFit/>
          </a:bodyPr>
          <a:lstStyle/>
          <a:p>
            <a:pPr algn="just">
              <a:lnSpc>
                <a:spcPts val="5677"/>
              </a:lnSpc>
              <a:spcBef>
                <a:spcPct val="0"/>
              </a:spcBef>
            </a:pPr>
            <a:r>
              <a:rPr lang="en-US" sz="4055">
                <a:solidFill>
                  <a:srgbClr val="626953"/>
                </a:solidFill>
                <a:latin typeface="Poppins"/>
              </a:rPr>
              <a:t>The bottle design is stylish and modern, enhancing the appeal of this product.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2803577" y="892808"/>
            <a:ext cx="17081912" cy="8814410"/>
            <a:chOff x="0" y="0"/>
            <a:chExt cx="4498940" cy="2321491"/>
          </a:xfrm>
        </p:grpSpPr>
        <p:sp>
          <p:nvSpPr>
            <p:cNvPr id="4" name="Freeform 4"/>
            <p:cNvSpPr/>
            <p:nvPr/>
          </p:nvSpPr>
          <p:spPr>
            <a:xfrm>
              <a:off x="0" y="0"/>
              <a:ext cx="4498940" cy="2321491"/>
            </a:xfrm>
            <a:custGeom>
              <a:avLst/>
              <a:gdLst/>
              <a:ahLst/>
              <a:cxnLst/>
              <a:rect l="l" t="t" r="r" b="b"/>
              <a:pathLst>
                <a:path w="4498940" h="2321491">
                  <a:moveTo>
                    <a:pt x="27193" y="0"/>
                  </a:moveTo>
                  <a:lnTo>
                    <a:pt x="4471746" y="0"/>
                  </a:lnTo>
                  <a:cubicBezTo>
                    <a:pt x="4486765" y="0"/>
                    <a:pt x="4498940" y="12175"/>
                    <a:pt x="4498940" y="27193"/>
                  </a:cubicBezTo>
                  <a:lnTo>
                    <a:pt x="4498940" y="2294297"/>
                  </a:lnTo>
                  <a:cubicBezTo>
                    <a:pt x="4498940" y="2301509"/>
                    <a:pt x="4496075" y="2308426"/>
                    <a:pt x="4490975" y="2313526"/>
                  </a:cubicBezTo>
                  <a:cubicBezTo>
                    <a:pt x="4485875" y="2318626"/>
                    <a:pt x="4478958" y="2321491"/>
                    <a:pt x="4471746" y="2321491"/>
                  </a:cubicBezTo>
                  <a:lnTo>
                    <a:pt x="27193" y="2321491"/>
                  </a:lnTo>
                  <a:cubicBezTo>
                    <a:pt x="12175" y="2321491"/>
                    <a:pt x="0" y="2309316"/>
                    <a:pt x="0" y="2294297"/>
                  </a:cubicBezTo>
                  <a:lnTo>
                    <a:pt x="0" y="27193"/>
                  </a:lnTo>
                  <a:cubicBezTo>
                    <a:pt x="0" y="19981"/>
                    <a:pt x="2865" y="13065"/>
                    <a:pt x="7965" y="7965"/>
                  </a:cubicBezTo>
                  <a:cubicBezTo>
                    <a:pt x="13065" y="2865"/>
                    <a:pt x="19981" y="0"/>
                    <a:pt x="27193" y="0"/>
                  </a:cubicBezTo>
                  <a:close/>
                </a:path>
              </a:pathLst>
            </a:custGeom>
            <a:solidFill>
              <a:srgbClr val="9EA788"/>
            </a:solidFill>
            <a:ln cap="rnd">
              <a:noFill/>
              <a:prstDash val="solid"/>
              <a:round/>
            </a:ln>
          </p:spPr>
        </p:sp>
        <p:sp>
          <p:nvSpPr>
            <p:cNvPr id="5" name="TextBox 5"/>
            <p:cNvSpPr txBox="1"/>
            <p:nvPr/>
          </p:nvSpPr>
          <p:spPr>
            <a:xfrm>
              <a:off x="0" y="-38100"/>
              <a:ext cx="4498940" cy="235959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404402" y="1217779"/>
            <a:ext cx="20124150" cy="1543050"/>
            <a:chOff x="0" y="0"/>
            <a:chExt cx="5300188" cy="406400"/>
          </a:xfrm>
        </p:grpSpPr>
        <p:sp>
          <p:nvSpPr>
            <p:cNvPr id="7" name="Freeform 7"/>
            <p:cNvSpPr/>
            <p:nvPr/>
          </p:nvSpPr>
          <p:spPr>
            <a:xfrm>
              <a:off x="0" y="0"/>
              <a:ext cx="5300188" cy="406400"/>
            </a:xfrm>
            <a:custGeom>
              <a:avLst/>
              <a:gdLst/>
              <a:ahLst/>
              <a:cxnLst/>
              <a:rect l="l" t="t" r="r" b="b"/>
              <a:pathLst>
                <a:path w="5300188" h="406400">
                  <a:moveTo>
                    <a:pt x="23082" y="0"/>
                  </a:moveTo>
                  <a:lnTo>
                    <a:pt x="5277105" y="0"/>
                  </a:lnTo>
                  <a:cubicBezTo>
                    <a:pt x="5289853" y="0"/>
                    <a:pt x="5300188" y="10334"/>
                    <a:pt x="5300188" y="23082"/>
                  </a:cubicBezTo>
                  <a:lnTo>
                    <a:pt x="5300188" y="383318"/>
                  </a:lnTo>
                  <a:cubicBezTo>
                    <a:pt x="5300188" y="396066"/>
                    <a:pt x="5289853" y="406400"/>
                    <a:pt x="5277105" y="406400"/>
                  </a:cubicBezTo>
                  <a:lnTo>
                    <a:pt x="23082" y="406400"/>
                  </a:lnTo>
                  <a:cubicBezTo>
                    <a:pt x="10334" y="406400"/>
                    <a:pt x="0" y="396066"/>
                    <a:pt x="0" y="383318"/>
                  </a:cubicBezTo>
                  <a:lnTo>
                    <a:pt x="0" y="23082"/>
                  </a:lnTo>
                  <a:cubicBezTo>
                    <a:pt x="0" y="10334"/>
                    <a:pt x="10334" y="0"/>
                    <a:pt x="23082" y="0"/>
                  </a:cubicBezTo>
                  <a:close/>
                </a:path>
              </a:pathLst>
            </a:custGeom>
            <a:solidFill>
              <a:srgbClr val="FFFFFF"/>
            </a:solidFill>
            <a:ln cap="rnd">
              <a:noFill/>
              <a:prstDash val="solid"/>
              <a:round/>
            </a:ln>
          </p:spPr>
        </p:sp>
        <p:sp>
          <p:nvSpPr>
            <p:cNvPr id="8" name="TextBox 8"/>
            <p:cNvSpPr txBox="1"/>
            <p:nvPr/>
          </p:nvSpPr>
          <p:spPr>
            <a:xfrm>
              <a:off x="0" y="-38100"/>
              <a:ext cx="5300188"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7166568" y="693549"/>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153634"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8795588" y="-198962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6488131" y="3113254"/>
            <a:ext cx="11435015" cy="6371109"/>
          </a:xfrm>
          <a:prstGeom prst="rect">
            <a:avLst/>
          </a:prstGeom>
        </p:spPr>
        <p:txBody>
          <a:bodyPr lIns="0" tIns="0" rIns="0" bIns="0" rtlCol="0" anchor="t">
            <a:spAutoFit/>
          </a:bodyPr>
          <a:lstStyle/>
          <a:p>
            <a:pPr algn="just">
              <a:lnSpc>
                <a:spcPts val="5066"/>
              </a:lnSpc>
              <a:spcBef>
                <a:spcPct val="0"/>
              </a:spcBef>
            </a:pPr>
            <a:r>
              <a:rPr lang="en-US" sz="3618">
                <a:solidFill>
                  <a:srgbClr val="FFFFFF"/>
                </a:solidFill>
                <a:latin typeface="Poppins"/>
              </a:rPr>
              <a:t>Wardah Cosmetics is a prominent Indonesian beauty and skincare brand that has gained widespread recognition for its commitment to providing halal and high-quality products. Established in 1995, Wardah focuses on offering a comprehensive range of cosmetic and skincare items, including foundations, lipsticks, eyeliners, and skincare essentials. Wardah takes the crown as the most popular cosmetic brand in Indonesia (InvestinAsia, 2023)</a:t>
            </a:r>
          </a:p>
        </p:txBody>
      </p:sp>
      <p:grpSp>
        <p:nvGrpSpPr>
          <p:cNvPr id="15" name="Group 15"/>
          <p:cNvGrpSpPr/>
          <p:nvPr/>
        </p:nvGrpSpPr>
        <p:grpSpPr>
          <a:xfrm>
            <a:off x="443974" y="4621048"/>
            <a:ext cx="6044157" cy="4396629"/>
            <a:chOff x="0" y="0"/>
            <a:chExt cx="1248323" cy="908052"/>
          </a:xfrm>
        </p:grpSpPr>
        <p:sp>
          <p:nvSpPr>
            <p:cNvPr id="16" name="Freeform 16"/>
            <p:cNvSpPr/>
            <p:nvPr/>
          </p:nvSpPr>
          <p:spPr>
            <a:xfrm>
              <a:off x="0" y="0"/>
              <a:ext cx="1248323" cy="908052"/>
            </a:xfrm>
            <a:custGeom>
              <a:avLst/>
              <a:gdLst/>
              <a:ahLst/>
              <a:cxnLst/>
              <a:rect l="l" t="t" r="r" b="b"/>
              <a:pathLst>
                <a:path w="1248323" h="908052">
                  <a:moveTo>
                    <a:pt x="99910" y="0"/>
                  </a:moveTo>
                  <a:lnTo>
                    <a:pt x="1148413" y="0"/>
                  </a:lnTo>
                  <a:cubicBezTo>
                    <a:pt x="1203591" y="0"/>
                    <a:pt x="1248323" y="44731"/>
                    <a:pt x="1248323" y="99910"/>
                  </a:cubicBezTo>
                  <a:lnTo>
                    <a:pt x="1248323" y="808143"/>
                  </a:lnTo>
                  <a:cubicBezTo>
                    <a:pt x="1248323" y="834640"/>
                    <a:pt x="1237796" y="860053"/>
                    <a:pt x="1219060" y="878789"/>
                  </a:cubicBezTo>
                  <a:cubicBezTo>
                    <a:pt x="1200323" y="897526"/>
                    <a:pt x="1174911" y="908052"/>
                    <a:pt x="1148413" y="908052"/>
                  </a:cubicBezTo>
                  <a:lnTo>
                    <a:pt x="99910" y="908052"/>
                  </a:lnTo>
                  <a:cubicBezTo>
                    <a:pt x="44731" y="908052"/>
                    <a:pt x="0" y="863321"/>
                    <a:pt x="0" y="808143"/>
                  </a:cubicBezTo>
                  <a:lnTo>
                    <a:pt x="0" y="99910"/>
                  </a:lnTo>
                  <a:cubicBezTo>
                    <a:pt x="0" y="44731"/>
                    <a:pt x="44731" y="0"/>
                    <a:pt x="99910" y="0"/>
                  </a:cubicBezTo>
                  <a:close/>
                </a:path>
              </a:pathLst>
            </a:custGeom>
            <a:blipFill>
              <a:blip r:embed="rId7"/>
              <a:stretch>
                <a:fillRect l="-4556" r="-4556"/>
              </a:stretch>
            </a:blipFill>
            <a:ln w="152400" cap="rnd">
              <a:solidFill>
                <a:srgbClr val="626953"/>
              </a:solidFill>
              <a:prstDash val="solid"/>
              <a:round/>
            </a:ln>
          </p:spPr>
        </p:sp>
      </p:grpSp>
      <p:sp>
        <p:nvSpPr>
          <p:cNvPr id="17" name="TextBox 17"/>
          <p:cNvSpPr txBox="1"/>
          <p:nvPr/>
        </p:nvSpPr>
        <p:spPr>
          <a:xfrm>
            <a:off x="5432897" y="1362495"/>
            <a:ext cx="12490249" cy="1341755"/>
          </a:xfrm>
          <a:prstGeom prst="rect">
            <a:avLst/>
          </a:prstGeom>
        </p:spPr>
        <p:txBody>
          <a:bodyPr lIns="0" tIns="0" rIns="0" bIns="0" rtlCol="0" anchor="t">
            <a:spAutoFit/>
          </a:bodyPr>
          <a:lstStyle/>
          <a:p>
            <a:pPr algn="just">
              <a:lnSpc>
                <a:spcPts val="9790"/>
              </a:lnSpc>
            </a:pPr>
            <a:r>
              <a:rPr lang="en-US" sz="8900">
                <a:solidFill>
                  <a:srgbClr val="626953"/>
                </a:solidFill>
                <a:latin typeface="Poppins Ultra-Bold"/>
              </a:rPr>
              <a:t>Wardah Cosmetics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8" name="Group 8"/>
          <p:cNvGrpSpPr/>
          <p:nvPr/>
        </p:nvGrpSpPr>
        <p:grpSpPr>
          <a:xfrm>
            <a:off x="-839146" y="858860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6846783" y="-40690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Freeform 14"/>
          <p:cNvSpPr/>
          <p:nvPr/>
        </p:nvSpPr>
        <p:spPr>
          <a:xfrm>
            <a:off x="602071" y="3085128"/>
            <a:ext cx="4426726" cy="4426726"/>
          </a:xfrm>
          <a:custGeom>
            <a:avLst/>
            <a:gdLst/>
            <a:ahLst/>
            <a:cxnLst/>
            <a:rect l="l" t="t" r="r" b="b"/>
            <a:pathLst>
              <a:path w="4426726" h="4426726">
                <a:moveTo>
                  <a:pt x="0" y="0"/>
                </a:moveTo>
                <a:lnTo>
                  <a:pt x="4426726" y="0"/>
                </a:lnTo>
                <a:lnTo>
                  <a:pt x="4426726" y="4426727"/>
                </a:lnTo>
                <a:lnTo>
                  <a:pt x="0" y="4426727"/>
                </a:lnTo>
                <a:lnTo>
                  <a:pt x="0" y="0"/>
                </a:lnTo>
                <a:close/>
              </a:path>
            </a:pathLst>
          </a:custGeom>
          <a:blipFill>
            <a:blip r:embed="rId7"/>
            <a:stretch>
              <a:fillRect/>
            </a:stretch>
          </a:blipFill>
        </p:spPr>
      </p:sp>
      <p:sp>
        <p:nvSpPr>
          <p:cNvPr id="15" name="TextBox 15"/>
          <p:cNvSpPr txBox="1"/>
          <p:nvPr/>
        </p:nvSpPr>
        <p:spPr>
          <a:xfrm>
            <a:off x="5245361" y="2674664"/>
            <a:ext cx="13297507" cy="779159"/>
          </a:xfrm>
          <a:prstGeom prst="rect">
            <a:avLst/>
          </a:prstGeom>
        </p:spPr>
        <p:txBody>
          <a:bodyPr lIns="0" tIns="0" rIns="0" bIns="0" rtlCol="0" anchor="t">
            <a:spAutoFit/>
          </a:bodyPr>
          <a:lstStyle/>
          <a:p>
            <a:pPr algn="just">
              <a:lnSpc>
                <a:spcPts val="5611"/>
              </a:lnSpc>
            </a:pPr>
            <a:r>
              <a:rPr lang="en-US" sz="5101">
                <a:solidFill>
                  <a:srgbClr val="626953"/>
                </a:solidFill>
                <a:latin typeface="Poppins Bold"/>
              </a:rPr>
              <a:t>What makes Wardah so popular?</a:t>
            </a:r>
          </a:p>
        </p:txBody>
      </p:sp>
      <p:sp>
        <p:nvSpPr>
          <p:cNvPr id="16" name="TextBox 16"/>
          <p:cNvSpPr txBox="1"/>
          <p:nvPr/>
        </p:nvSpPr>
        <p:spPr>
          <a:xfrm>
            <a:off x="5245361" y="3548184"/>
            <a:ext cx="12249579" cy="3963670"/>
          </a:xfrm>
          <a:prstGeom prst="rect">
            <a:avLst/>
          </a:prstGeom>
        </p:spPr>
        <p:txBody>
          <a:bodyPr lIns="0" tIns="0" rIns="0" bIns="0" rtlCol="0" anchor="t">
            <a:spAutoFit/>
          </a:bodyPr>
          <a:lstStyle/>
          <a:p>
            <a:pPr algn="just">
              <a:lnSpc>
                <a:spcPts val="5179"/>
              </a:lnSpc>
              <a:spcBef>
                <a:spcPct val="0"/>
              </a:spcBef>
            </a:pPr>
            <a:r>
              <a:rPr lang="en-US" sz="3699">
                <a:solidFill>
                  <a:srgbClr val="626953"/>
                </a:solidFill>
                <a:latin typeface="Poppins"/>
              </a:rPr>
              <a:t>Wardah has positioned itself as a halal and natural cosmetics brand, catering to the predominantly Muslim population in Indonesia. This approach aligns with the cultural and religious values of the target market, fostering a sense of trust and authenticity.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sp>
        <p:nvSpPr>
          <p:cNvPr id="3" name="Freeform 3"/>
          <p:cNvSpPr/>
          <p:nvPr/>
        </p:nvSpPr>
        <p:spPr>
          <a:xfrm>
            <a:off x="15153634" y="8539993"/>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465200" y="8711612"/>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TextBox 7"/>
          <p:cNvSpPr txBox="1"/>
          <p:nvPr/>
        </p:nvSpPr>
        <p:spPr>
          <a:xfrm>
            <a:off x="1028700" y="1782885"/>
            <a:ext cx="7916984" cy="1371600"/>
          </a:xfrm>
          <a:prstGeom prst="rect">
            <a:avLst/>
          </a:prstGeom>
        </p:spPr>
        <p:txBody>
          <a:bodyPr lIns="0" tIns="0" rIns="0" bIns="0" rtlCol="0" anchor="t">
            <a:spAutoFit/>
          </a:bodyPr>
          <a:lstStyle/>
          <a:p>
            <a:pPr>
              <a:lnSpc>
                <a:spcPts val="9900"/>
              </a:lnSpc>
            </a:pPr>
            <a:r>
              <a:rPr lang="en-US" sz="9000">
                <a:solidFill>
                  <a:srgbClr val="626953"/>
                </a:solidFill>
                <a:latin typeface="Poppins Ultra-Bold"/>
              </a:rPr>
              <a:t>SUMMARY</a:t>
            </a:r>
          </a:p>
        </p:txBody>
      </p:sp>
      <p:sp>
        <p:nvSpPr>
          <p:cNvPr id="8" name="TextBox 8"/>
          <p:cNvSpPr txBox="1"/>
          <p:nvPr/>
        </p:nvSpPr>
        <p:spPr>
          <a:xfrm>
            <a:off x="1028700" y="3040185"/>
            <a:ext cx="16877717" cy="3444576"/>
          </a:xfrm>
          <a:prstGeom prst="rect">
            <a:avLst/>
          </a:prstGeom>
        </p:spPr>
        <p:txBody>
          <a:bodyPr lIns="0" tIns="0" rIns="0" bIns="0" rtlCol="0" anchor="t">
            <a:spAutoFit/>
          </a:bodyPr>
          <a:lstStyle/>
          <a:p>
            <a:pPr>
              <a:lnSpc>
                <a:spcPts val="5441"/>
              </a:lnSpc>
            </a:pPr>
            <a:r>
              <a:rPr lang="en-US" sz="3886" dirty="0">
                <a:solidFill>
                  <a:srgbClr val="626953"/>
                </a:solidFill>
                <a:latin typeface="Poppins"/>
              </a:rPr>
              <a:t>In conclusion, to make a brand successful, it's important to create a unique and memorable identity that makes a product stand out from others. A good brand not only offers quality as promised but also makes sure it has a special and easily recognizable presence in the market.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rot="-1095557">
            <a:off x="3010537" y="70183"/>
            <a:ext cx="11271457" cy="10103866"/>
            <a:chOff x="0" y="0"/>
            <a:chExt cx="2968614" cy="2661100"/>
          </a:xfrm>
        </p:grpSpPr>
        <p:sp>
          <p:nvSpPr>
            <p:cNvPr id="4" name="Freeform 4"/>
            <p:cNvSpPr/>
            <p:nvPr/>
          </p:nvSpPr>
          <p:spPr>
            <a:xfrm>
              <a:off x="0" y="0"/>
              <a:ext cx="2968614" cy="2661101"/>
            </a:xfrm>
            <a:custGeom>
              <a:avLst/>
              <a:gdLst/>
              <a:ahLst/>
              <a:cxnLst/>
              <a:rect l="l" t="t" r="r" b="b"/>
              <a:pathLst>
                <a:path w="2968614" h="2661101">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cap="rnd">
              <a:noFill/>
              <a:prstDash val="solid"/>
              <a:round/>
            </a:ln>
          </p:spPr>
        </p:sp>
        <p:sp>
          <p:nvSpPr>
            <p:cNvPr id="5" name="TextBox 5"/>
            <p:cNvSpPr txBox="1"/>
            <p:nvPr/>
          </p:nvSpPr>
          <p:spPr>
            <a:xfrm>
              <a:off x="0" y="-38100"/>
              <a:ext cx="2968614" cy="2699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1095557">
            <a:off x="15489144" y="8626031"/>
            <a:ext cx="6117988" cy="2980629"/>
            <a:chOff x="0" y="0"/>
            <a:chExt cx="1611322" cy="785022"/>
          </a:xfrm>
        </p:grpSpPr>
        <p:sp>
          <p:nvSpPr>
            <p:cNvPr id="10" name="Freeform 10"/>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cap="rnd">
              <a:noFill/>
              <a:prstDash val="solid"/>
              <a:round/>
            </a:ln>
          </p:spPr>
        </p:sp>
        <p:sp>
          <p:nvSpPr>
            <p:cNvPr id="11" name="TextBox 11"/>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1095557">
            <a:off x="-1392876" y="-49097"/>
            <a:ext cx="6117988" cy="2980629"/>
            <a:chOff x="0" y="0"/>
            <a:chExt cx="1611322" cy="785022"/>
          </a:xfrm>
        </p:grpSpPr>
        <p:sp>
          <p:nvSpPr>
            <p:cNvPr id="13" name="Freeform 13"/>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id="14" name="TextBox 14"/>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661445" y="9138599"/>
            <a:ext cx="2882434" cy="28824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8" name="Group 18"/>
          <p:cNvGrpSpPr/>
          <p:nvPr/>
        </p:nvGrpSpPr>
        <p:grpSpPr>
          <a:xfrm>
            <a:off x="-1441217" y="-1441217"/>
            <a:ext cx="2882434" cy="288243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1" name="TextBox 21"/>
          <p:cNvSpPr txBox="1"/>
          <p:nvPr/>
        </p:nvSpPr>
        <p:spPr>
          <a:xfrm>
            <a:off x="4727143" y="4686300"/>
            <a:ext cx="10131063" cy="1727139"/>
          </a:xfrm>
          <a:prstGeom prst="rect">
            <a:avLst/>
          </a:prstGeom>
        </p:spPr>
        <p:txBody>
          <a:bodyPr wrap="square" lIns="0" tIns="0" rIns="0" bIns="0" rtlCol="0" anchor="t">
            <a:spAutoFit/>
          </a:bodyPr>
          <a:lstStyle/>
          <a:p>
            <a:pPr>
              <a:lnSpc>
                <a:spcPts val="14040"/>
              </a:lnSpc>
            </a:pPr>
            <a:r>
              <a:rPr lang="en-US" sz="10600" dirty="0">
                <a:solidFill>
                  <a:srgbClr val="FFFFFF"/>
                </a:solidFill>
                <a:latin typeface="Poppins Ultra-Bold"/>
              </a:rPr>
              <a:t>Thankyou!!!</a:t>
            </a:r>
          </a:p>
        </p:txBody>
      </p:sp>
      <p:grpSp>
        <p:nvGrpSpPr>
          <p:cNvPr id="23" name="Group 12">
            <a:extLst>
              <a:ext uri="{FF2B5EF4-FFF2-40B4-BE49-F238E27FC236}">
                <a16:creationId xmlns:a16="http://schemas.microsoft.com/office/drawing/2014/main" id="{3095B58F-7753-4050-9954-34DBC0DF206D}"/>
              </a:ext>
            </a:extLst>
          </p:cNvPr>
          <p:cNvGrpSpPr/>
          <p:nvPr/>
        </p:nvGrpSpPr>
        <p:grpSpPr>
          <a:xfrm rot="-1095557">
            <a:off x="12522092" y="7235714"/>
            <a:ext cx="6117988" cy="2980629"/>
            <a:chOff x="0" y="0"/>
            <a:chExt cx="1611322" cy="785022"/>
          </a:xfrm>
        </p:grpSpPr>
        <p:sp>
          <p:nvSpPr>
            <p:cNvPr id="24" name="Freeform 13">
              <a:extLst>
                <a:ext uri="{FF2B5EF4-FFF2-40B4-BE49-F238E27FC236}">
                  <a16:creationId xmlns:a16="http://schemas.microsoft.com/office/drawing/2014/main" id="{57E69AB5-B977-469D-A1FA-13E9CB0AC43E}"/>
                </a:ext>
              </a:extLst>
            </p:cNvPr>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id="25" name="TextBox 14">
              <a:extLst>
                <a:ext uri="{FF2B5EF4-FFF2-40B4-BE49-F238E27FC236}">
                  <a16:creationId xmlns:a16="http://schemas.microsoft.com/office/drawing/2014/main" id="{D6FB0695-5C76-42D8-8627-C5BD3D0E3CE0}"/>
                </a:ext>
              </a:extLst>
            </p:cNvPr>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45784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2493205" y="892808"/>
            <a:ext cx="13939271" cy="8229600"/>
            <a:chOff x="0" y="0"/>
            <a:chExt cx="3671248" cy="2167467"/>
          </a:xfrm>
        </p:grpSpPr>
        <p:sp>
          <p:nvSpPr>
            <p:cNvPr id="4" name="Freeform 4"/>
            <p:cNvSpPr/>
            <p:nvPr/>
          </p:nvSpPr>
          <p:spPr>
            <a:xfrm>
              <a:off x="0" y="0"/>
              <a:ext cx="3671248" cy="2167467"/>
            </a:xfrm>
            <a:custGeom>
              <a:avLst/>
              <a:gdLst/>
              <a:ahLst/>
              <a:cxnLst/>
              <a:rect l="l" t="t" r="r" b="b"/>
              <a:pathLst>
                <a:path w="3671248" h="2167467">
                  <a:moveTo>
                    <a:pt x="33324" y="0"/>
                  </a:moveTo>
                  <a:lnTo>
                    <a:pt x="3637924" y="0"/>
                  </a:lnTo>
                  <a:cubicBezTo>
                    <a:pt x="3656329" y="0"/>
                    <a:pt x="3671248" y="14920"/>
                    <a:pt x="3671248" y="33324"/>
                  </a:cubicBezTo>
                  <a:lnTo>
                    <a:pt x="3671248" y="2134143"/>
                  </a:lnTo>
                  <a:cubicBezTo>
                    <a:pt x="3671248" y="2142981"/>
                    <a:pt x="3667737" y="2151457"/>
                    <a:pt x="3661488" y="2157706"/>
                  </a:cubicBezTo>
                  <a:cubicBezTo>
                    <a:pt x="3655239" y="2163956"/>
                    <a:pt x="3646762" y="2167467"/>
                    <a:pt x="3637924" y="2167467"/>
                  </a:cubicBezTo>
                  <a:lnTo>
                    <a:pt x="33324" y="2167467"/>
                  </a:lnTo>
                  <a:cubicBezTo>
                    <a:pt x="24486" y="2167467"/>
                    <a:pt x="16010" y="2163956"/>
                    <a:pt x="9760" y="2157706"/>
                  </a:cubicBezTo>
                  <a:cubicBezTo>
                    <a:pt x="3511" y="2151457"/>
                    <a:pt x="0" y="2142981"/>
                    <a:pt x="0" y="2134143"/>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id="5" name="TextBox 5"/>
            <p:cNvSpPr txBox="1"/>
            <p:nvPr/>
          </p:nvSpPr>
          <p:spPr>
            <a:xfrm>
              <a:off x="0" y="-38100"/>
              <a:ext cx="3671248" cy="220556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898116" y="1151254"/>
            <a:ext cx="11648457" cy="1543050"/>
            <a:chOff x="0" y="0"/>
            <a:chExt cx="3067906" cy="406400"/>
          </a:xfrm>
        </p:grpSpPr>
        <p:sp>
          <p:nvSpPr>
            <p:cNvPr id="7" name="Freeform 7"/>
            <p:cNvSpPr/>
            <p:nvPr/>
          </p:nvSpPr>
          <p:spPr>
            <a:xfrm>
              <a:off x="0" y="0"/>
              <a:ext cx="3067907" cy="406400"/>
            </a:xfrm>
            <a:custGeom>
              <a:avLst/>
              <a:gdLst/>
              <a:ahLst/>
              <a:cxnLst/>
              <a:rect l="l" t="t" r="r" b="b"/>
              <a:pathLst>
                <a:path w="3067907" h="406400">
                  <a:moveTo>
                    <a:pt x="39878" y="0"/>
                  </a:moveTo>
                  <a:lnTo>
                    <a:pt x="3028029" y="0"/>
                  </a:lnTo>
                  <a:cubicBezTo>
                    <a:pt x="3038605" y="0"/>
                    <a:pt x="3048748" y="4201"/>
                    <a:pt x="3056227" y="11680"/>
                  </a:cubicBezTo>
                  <a:cubicBezTo>
                    <a:pt x="3063705" y="19158"/>
                    <a:pt x="3067907" y="29302"/>
                    <a:pt x="3067907" y="39878"/>
                  </a:cubicBezTo>
                  <a:lnTo>
                    <a:pt x="3067907" y="366522"/>
                  </a:lnTo>
                  <a:cubicBezTo>
                    <a:pt x="3067907" y="377098"/>
                    <a:pt x="3063705" y="387242"/>
                    <a:pt x="3056227" y="394720"/>
                  </a:cubicBezTo>
                  <a:cubicBezTo>
                    <a:pt x="3048748" y="402199"/>
                    <a:pt x="3038605" y="406400"/>
                    <a:pt x="3028029" y="406400"/>
                  </a:cubicBezTo>
                  <a:lnTo>
                    <a:pt x="39878" y="406400"/>
                  </a:lnTo>
                  <a:cubicBezTo>
                    <a:pt x="29302" y="406400"/>
                    <a:pt x="19158" y="402199"/>
                    <a:pt x="11680" y="394720"/>
                  </a:cubicBezTo>
                  <a:cubicBezTo>
                    <a:pt x="4201" y="387242"/>
                    <a:pt x="0" y="377098"/>
                    <a:pt x="0" y="366522"/>
                  </a:cubicBezTo>
                  <a:lnTo>
                    <a:pt x="0" y="39878"/>
                  </a:lnTo>
                  <a:cubicBezTo>
                    <a:pt x="0" y="29302"/>
                    <a:pt x="4201" y="19158"/>
                    <a:pt x="11680" y="11680"/>
                  </a:cubicBezTo>
                  <a:cubicBezTo>
                    <a:pt x="19158" y="4201"/>
                    <a:pt x="29302" y="0"/>
                    <a:pt x="39878" y="0"/>
                  </a:cubicBezTo>
                  <a:close/>
                </a:path>
              </a:pathLst>
            </a:custGeom>
            <a:solidFill>
              <a:srgbClr val="FFFFFF"/>
            </a:solidFill>
            <a:ln cap="rnd">
              <a:noFill/>
              <a:prstDash val="solid"/>
              <a:round/>
            </a:ln>
          </p:spPr>
        </p:sp>
        <p:sp>
          <p:nvSpPr>
            <p:cNvPr id="8" name="TextBox 8"/>
            <p:cNvSpPr txBox="1"/>
            <p:nvPr/>
          </p:nvSpPr>
          <p:spPr>
            <a:xfrm>
              <a:off x="0" y="-38100"/>
              <a:ext cx="3067906"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7166568" y="693549"/>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153634"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8795588" y="-198962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5129937" y="1439224"/>
            <a:ext cx="9184816" cy="967110"/>
          </a:xfrm>
          <a:prstGeom prst="rect">
            <a:avLst/>
          </a:prstGeom>
        </p:spPr>
        <p:txBody>
          <a:bodyPr lIns="0" tIns="0" rIns="0" bIns="0" rtlCol="0" anchor="t">
            <a:spAutoFit/>
          </a:bodyPr>
          <a:lstStyle/>
          <a:p>
            <a:pPr algn="ctr">
              <a:lnSpc>
                <a:spcPts val="7040"/>
              </a:lnSpc>
            </a:pPr>
            <a:r>
              <a:rPr lang="en-US" sz="6400">
                <a:solidFill>
                  <a:srgbClr val="626953"/>
                </a:solidFill>
                <a:latin typeface="Poppins Ultra-Bold"/>
              </a:rPr>
              <a:t>What is branding?</a:t>
            </a:r>
          </a:p>
        </p:txBody>
      </p:sp>
      <p:sp>
        <p:nvSpPr>
          <p:cNvPr id="15" name="TextBox 15"/>
          <p:cNvSpPr txBox="1"/>
          <p:nvPr/>
        </p:nvSpPr>
        <p:spPr>
          <a:xfrm>
            <a:off x="3244381" y="2838450"/>
            <a:ext cx="12955929" cy="5651500"/>
          </a:xfrm>
          <a:prstGeom prst="rect">
            <a:avLst/>
          </a:prstGeom>
        </p:spPr>
        <p:txBody>
          <a:bodyPr lIns="0" tIns="0" rIns="0" bIns="0" rtlCol="0" anchor="t">
            <a:spAutoFit/>
          </a:bodyPr>
          <a:lstStyle/>
          <a:p>
            <a:pPr algn="just">
              <a:lnSpc>
                <a:spcPts val="5599"/>
              </a:lnSpc>
              <a:spcBef>
                <a:spcPct val="0"/>
              </a:spcBef>
            </a:pPr>
            <a:r>
              <a:rPr lang="en-US" sz="3999">
                <a:solidFill>
                  <a:srgbClr val="FFFFFF"/>
                </a:solidFill>
                <a:latin typeface="Poppins"/>
              </a:rPr>
              <a:t>Branding is the process of creating a unique and recognizable identity for a product, service, or company. It involves crafting a distinctive name, logo, and overall image to differentiate it from competitors and leave a lasting impression on consumers. Effective branding helps establish trust, build customer loyalty, and convey the values and personality of the brand.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16304123" y="478981"/>
            <a:ext cx="11237485" cy="1543050"/>
            <a:chOff x="0" y="0"/>
            <a:chExt cx="2959667" cy="406400"/>
          </a:xfrm>
        </p:grpSpPr>
        <p:sp>
          <p:nvSpPr>
            <p:cNvPr id="4" name="Freeform 4"/>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sp>
        <p:sp>
          <p:nvSpPr>
            <p:cNvPr id="5" name="TextBox 5"/>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820700" y="2239478"/>
            <a:ext cx="11237485" cy="1543050"/>
            <a:chOff x="0" y="0"/>
            <a:chExt cx="2959667" cy="406400"/>
          </a:xfrm>
        </p:grpSpPr>
        <p:sp>
          <p:nvSpPr>
            <p:cNvPr id="7" name="Freeform 7"/>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sp>
        <p:sp>
          <p:nvSpPr>
            <p:cNvPr id="8" name="TextBox 8"/>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859039" y="-85725"/>
            <a:ext cx="17679740" cy="1543050"/>
            <a:chOff x="0" y="0"/>
            <a:chExt cx="4656392" cy="406400"/>
          </a:xfrm>
        </p:grpSpPr>
        <p:sp>
          <p:nvSpPr>
            <p:cNvPr id="10" name="Freeform 10"/>
            <p:cNvSpPr/>
            <p:nvPr/>
          </p:nvSpPr>
          <p:spPr>
            <a:xfrm>
              <a:off x="0" y="0"/>
              <a:ext cx="4656393" cy="406400"/>
            </a:xfrm>
            <a:custGeom>
              <a:avLst/>
              <a:gdLst/>
              <a:ahLst/>
              <a:cxnLst/>
              <a:rect l="l" t="t" r="r" b="b"/>
              <a:pathLst>
                <a:path w="4656393" h="406400">
                  <a:moveTo>
                    <a:pt x="26274" y="0"/>
                  </a:moveTo>
                  <a:lnTo>
                    <a:pt x="4630119" y="0"/>
                  </a:lnTo>
                  <a:cubicBezTo>
                    <a:pt x="4637087" y="0"/>
                    <a:pt x="4643770" y="2768"/>
                    <a:pt x="4648697" y="7695"/>
                  </a:cubicBezTo>
                  <a:cubicBezTo>
                    <a:pt x="4653624" y="12623"/>
                    <a:pt x="4656393" y="19306"/>
                    <a:pt x="4656393" y="26274"/>
                  </a:cubicBezTo>
                  <a:lnTo>
                    <a:pt x="4656393" y="380126"/>
                  </a:lnTo>
                  <a:cubicBezTo>
                    <a:pt x="4656393" y="387094"/>
                    <a:pt x="4653624" y="393777"/>
                    <a:pt x="4648697" y="398705"/>
                  </a:cubicBezTo>
                  <a:cubicBezTo>
                    <a:pt x="4643770" y="403632"/>
                    <a:pt x="4637087" y="406400"/>
                    <a:pt x="4630119" y="406400"/>
                  </a:cubicBezTo>
                  <a:lnTo>
                    <a:pt x="26274" y="406400"/>
                  </a:lnTo>
                  <a:cubicBezTo>
                    <a:pt x="19306" y="406400"/>
                    <a:pt x="12623" y="403632"/>
                    <a:pt x="7695" y="398705"/>
                  </a:cubicBezTo>
                  <a:cubicBezTo>
                    <a:pt x="2768" y="393777"/>
                    <a:pt x="0" y="387094"/>
                    <a:pt x="0" y="380126"/>
                  </a:cubicBezTo>
                  <a:lnTo>
                    <a:pt x="0" y="26274"/>
                  </a:lnTo>
                  <a:cubicBezTo>
                    <a:pt x="0" y="19306"/>
                    <a:pt x="2768" y="12623"/>
                    <a:pt x="7695" y="7695"/>
                  </a:cubicBezTo>
                  <a:cubicBezTo>
                    <a:pt x="12623" y="2768"/>
                    <a:pt x="19306" y="0"/>
                    <a:pt x="26274" y="0"/>
                  </a:cubicBezTo>
                  <a:close/>
                </a:path>
              </a:pathLst>
            </a:custGeom>
            <a:solidFill>
              <a:srgbClr val="CDBE8C"/>
            </a:solidFill>
            <a:ln cap="rnd">
              <a:noFill/>
              <a:prstDash val="solid"/>
              <a:round/>
            </a:ln>
          </p:spPr>
        </p:sp>
        <p:sp>
          <p:nvSpPr>
            <p:cNvPr id="11" name="TextBox 11"/>
            <p:cNvSpPr txBox="1"/>
            <p:nvPr/>
          </p:nvSpPr>
          <p:spPr>
            <a:xfrm>
              <a:off x="0" y="-38100"/>
              <a:ext cx="4656392" cy="444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48747" y="0"/>
            <a:ext cx="13073775" cy="1371600"/>
          </a:xfrm>
          <a:prstGeom prst="rect">
            <a:avLst/>
          </a:prstGeom>
        </p:spPr>
        <p:txBody>
          <a:bodyPr lIns="0" tIns="0" rIns="0" bIns="0" rtlCol="0" anchor="t">
            <a:spAutoFit/>
          </a:bodyPr>
          <a:lstStyle/>
          <a:p>
            <a:pPr>
              <a:lnSpc>
                <a:spcPts val="9900"/>
              </a:lnSpc>
            </a:pPr>
            <a:r>
              <a:rPr lang="en-US" sz="9000">
                <a:solidFill>
                  <a:srgbClr val="FFFFFF"/>
                </a:solidFill>
                <a:latin typeface="Poppins Ultra-Bold"/>
              </a:rPr>
              <a:t>Definiton by Experts</a:t>
            </a:r>
          </a:p>
        </p:txBody>
      </p:sp>
      <p:sp>
        <p:nvSpPr>
          <p:cNvPr id="13" name="TextBox 13"/>
          <p:cNvSpPr txBox="1"/>
          <p:nvPr/>
        </p:nvSpPr>
        <p:spPr>
          <a:xfrm>
            <a:off x="4521046" y="3734903"/>
            <a:ext cx="4232219" cy="600075"/>
          </a:xfrm>
          <a:prstGeom prst="rect">
            <a:avLst/>
          </a:prstGeom>
        </p:spPr>
        <p:txBody>
          <a:bodyPr lIns="0" tIns="0" rIns="0" bIns="0" rtlCol="0" anchor="t">
            <a:spAutoFit/>
          </a:bodyPr>
          <a:lstStyle/>
          <a:p>
            <a:pPr>
              <a:lnSpc>
                <a:spcPts val="4412"/>
              </a:lnSpc>
            </a:pPr>
            <a:r>
              <a:rPr lang="en-US" sz="3677">
                <a:solidFill>
                  <a:srgbClr val="626953"/>
                </a:solidFill>
                <a:latin typeface="Poppins Bold"/>
              </a:rPr>
              <a:t>MARGIE CLAYM</a:t>
            </a:r>
          </a:p>
        </p:txBody>
      </p:sp>
      <p:sp>
        <p:nvSpPr>
          <p:cNvPr id="14" name="TextBox 14"/>
          <p:cNvSpPr txBox="1"/>
          <p:nvPr/>
        </p:nvSpPr>
        <p:spPr>
          <a:xfrm>
            <a:off x="10272124" y="3172928"/>
            <a:ext cx="4273804" cy="609600"/>
          </a:xfrm>
          <a:prstGeom prst="rect">
            <a:avLst/>
          </a:prstGeom>
        </p:spPr>
        <p:txBody>
          <a:bodyPr lIns="0" tIns="0" rIns="0" bIns="0" rtlCol="0" anchor="t">
            <a:spAutoFit/>
          </a:bodyPr>
          <a:lstStyle/>
          <a:p>
            <a:pPr>
              <a:lnSpc>
                <a:spcPts val="4532"/>
              </a:lnSpc>
            </a:pPr>
            <a:r>
              <a:rPr lang="en-US" sz="3777" dirty="0">
                <a:solidFill>
                  <a:srgbClr val="626953"/>
                </a:solidFill>
                <a:latin typeface="Poppins Bold"/>
              </a:rPr>
              <a:t>CHERYL BURGESS</a:t>
            </a:r>
          </a:p>
        </p:txBody>
      </p:sp>
      <p:sp>
        <p:nvSpPr>
          <p:cNvPr id="15" name="Freeform 15"/>
          <p:cNvSpPr/>
          <p:nvPr/>
        </p:nvSpPr>
        <p:spPr>
          <a:xfrm rot="5400000">
            <a:off x="15653228" y="1445844"/>
            <a:ext cx="1301788" cy="1152374"/>
          </a:xfrm>
          <a:custGeom>
            <a:avLst/>
            <a:gdLst/>
            <a:ahLst/>
            <a:cxnLst/>
            <a:rect l="l" t="t" r="r" b="b"/>
            <a:pathLst>
              <a:path w="1301788" h="1152374">
                <a:moveTo>
                  <a:pt x="0" y="0"/>
                </a:moveTo>
                <a:lnTo>
                  <a:pt x="1301789" y="0"/>
                </a:lnTo>
                <a:lnTo>
                  <a:pt x="1301789"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r="-61751"/>
            </a:stretch>
          </a:blipFill>
        </p:spPr>
      </p:sp>
      <p:grpSp>
        <p:nvGrpSpPr>
          <p:cNvPr id="16" name="Group 16"/>
          <p:cNvGrpSpPr/>
          <p:nvPr/>
        </p:nvGrpSpPr>
        <p:grpSpPr>
          <a:xfrm>
            <a:off x="-1441217" y="-860402"/>
            <a:ext cx="2882434" cy="28824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9" name="Group 19"/>
          <p:cNvGrpSpPr/>
          <p:nvPr/>
        </p:nvGrpSpPr>
        <p:grpSpPr>
          <a:xfrm>
            <a:off x="7702782" y="-3123713"/>
            <a:ext cx="2882434" cy="28824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2" name="TextBox 22"/>
          <p:cNvSpPr txBox="1"/>
          <p:nvPr/>
        </p:nvSpPr>
        <p:spPr>
          <a:xfrm>
            <a:off x="520102" y="1597683"/>
            <a:ext cx="7367877" cy="2731388"/>
          </a:xfrm>
          <a:prstGeom prst="rect">
            <a:avLst/>
          </a:prstGeom>
        </p:spPr>
        <p:txBody>
          <a:bodyPr lIns="0" tIns="0" rIns="0" bIns="0" rtlCol="0" anchor="t">
            <a:spAutoFit/>
          </a:bodyPr>
          <a:lstStyle/>
          <a:p>
            <a:pPr>
              <a:lnSpc>
                <a:spcPts val="4326"/>
              </a:lnSpc>
              <a:spcBef>
                <a:spcPct val="0"/>
              </a:spcBef>
            </a:pPr>
            <a:r>
              <a:rPr lang="en-US" sz="3090" dirty="0">
                <a:solidFill>
                  <a:srgbClr val="626953"/>
                </a:solidFill>
                <a:latin typeface="Poppins"/>
              </a:rPr>
              <a:t>Branding is the encapsulation of a company’s mission statement, objectives, and corporate soul as expressed through the corporate voice and aesthetic. </a:t>
            </a:r>
          </a:p>
        </p:txBody>
      </p:sp>
      <p:sp>
        <p:nvSpPr>
          <p:cNvPr id="23" name="TextBox 23"/>
          <p:cNvSpPr txBox="1"/>
          <p:nvPr/>
        </p:nvSpPr>
        <p:spPr>
          <a:xfrm>
            <a:off x="10277179" y="1926781"/>
            <a:ext cx="4543521" cy="1102613"/>
          </a:xfrm>
          <a:prstGeom prst="rect">
            <a:avLst/>
          </a:prstGeom>
        </p:spPr>
        <p:txBody>
          <a:bodyPr lIns="0" tIns="0" rIns="0" bIns="0" rtlCol="0" anchor="t">
            <a:spAutoFit/>
          </a:bodyPr>
          <a:lstStyle/>
          <a:p>
            <a:pPr>
              <a:lnSpc>
                <a:spcPts val="4326"/>
              </a:lnSpc>
              <a:spcBef>
                <a:spcPct val="0"/>
              </a:spcBef>
            </a:pPr>
            <a:r>
              <a:rPr lang="en-US" sz="3090">
                <a:solidFill>
                  <a:srgbClr val="626953"/>
                </a:solidFill>
                <a:latin typeface="Poppins"/>
              </a:rPr>
              <a:t>A brand is a reason to choose. </a:t>
            </a:r>
          </a:p>
        </p:txBody>
      </p:sp>
      <p:sp>
        <p:nvSpPr>
          <p:cNvPr id="24" name="TextBox 24"/>
          <p:cNvSpPr txBox="1"/>
          <p:nvPr/>
        </p:nvSpPr>
        <p:spPr>
          <a:xfrm>
            <a:off x="807743" y="5691635"/>
            <a:ext cx="6962605" cy="2188463"/>
          </a:xfrm>
          <a:prstGeom prst="rect">
            <a:avLst/>
          </a:prstGeom>
        </p:spPr>
        <p:txBody>
          <a:bodyPr lIns="0" tIns="0" rIns="0" bIns="0" rtlCol="0" anchor="t">
            <a:spAutoFit/>
          </a:bodyPr>
          <a:lstStyle/>
          <a:p>
            <a:pPr>
              <a:lnSpc>
                <a:spcPts val="4326"/>
              </a:lnSpc>
              <a:spcBef>
                <a:spcPct val="0"/>
              </a:spcBef>
            </a:pPr>
            <a:r>
              <a:rPr lang="en-US" sz="3090" dirty="0">
                <a:solidFill>
                  <a:srgbClr val="626953"/>
                </a:solidFill>
                <a:latin typeface="Poppins"/>
              </a:rPr>
              <a:t>Branding is the representation of your organization as a personality. Branding is who you are that differentiates you. </a:t>
            </a:r>
          </a:p>
        </p:txBody>
      </p:sp>
      <p:sp>
        <p:nvSpPr>
          <p:cNvPr id="25" name="TextBox 25"/>
          <p:cNvSpPr txBox="1"/>
          <p:nvPr/>
        </p:nvSpPr>
        <p:spPr>
          <a:xfrm>
            <a:off x="4491844" y="7356223"/>
            <a:ext cx="3254371" cy="609600"/>
          </a:xfrm>
          <a:prstGeom prst="rect">
            <a:avLst/>
          </a:prstGeom>
        </p:spPr>
        <p:txBody>
          <a:bodyPr lIns="0" tIns="0" rIns="0" bIns="0" rtlCol="0" anchor="t">
            <a:spAutoFit/>
          </a:bodyPr>
          <a:lstStyle/>
          <a:p>
            <a:pPr>
              <a:lnSpc>
                <a:spcPts val="4532"/>
              </a:lnSpc>
            </a:pPr>
            <a:r>
              <a:rPr lang="en-US" sz="3777" dirty="0">
                <a:solidFill>
                  <a:srgbClr val="626953"/>
                </a:solidFill>
                <a:latin typeface="Poppins Bold"/>
              </a:rPr>
              <a:t>DAVE KERPEN</a:t>
            </a:r>
          </a:p>
        </p:txBody>
      </p:sp>
      <p:sp>
        <p:nvSpPr>
          <p:cNvPr id="26" name="TextBox 26"/>
          <p:cNvSpPr txBox="1"/>
          <p:nvPr/>
        </p:nvSpPr>
        <p:spPr>
          <a:xfrm>
            <a:off x="10094008" y="5048250"/>
            <a:ext cx="8126981" cy="3274313"/>
          </a:xfrm>
          <a:prstGeom prst="rect">
            <a:avLst/>
          </a:prstGeom>
        </p:spPr>
        <p:txBody>
          <a:bodyPr lIns="0" tIns="0" rIns="0" bIns="0" rtlCol="0" anchor="t">
            <a:spAutoFit/>
          </a:bodyPr>
          <a:lstStyle/>
          <a:p>
            <a:pPr>
              <a:lnSpc>
                <a:spcPts val="4326"/>
              </a:lnSpc>
              <a:spcBef>
                <a:spcPct val="0"/>
              </a:spcBef>
            </a:pPr>
            <a:r>
              <a:rPr lang="en-US" sz="3090" dirty="0">
                <a:solidFill>
                  <a:srgbClr val="626953"/>
                </a:solidFill>
                <a:latin typeface="Poppins"/>
              </a:rPr>
              <a:t>A brand is a name, term, sign, symbol, or design or a combination of them, intended to identify the goods and services of one seller or group of sellers and to differentiate them from those of the competitor.</a:t>
            </a:r>
          </a:p>
        </p:txBody>
      </p:sp>
      <p:sp>
        <p:nvSpPr>
          <p:cNvPr id="27" name="TextBox 27"/>
          <p:cNvSpPr txBox="1"/>
          <p:nvPr/>
        </p:nvSpPr>
        <p:spPr>
          <a:xfrm>
            <a:off x="12985496" y="7712963"/>
            <a:ext cx="4273804" cy="577081"/>
          </a:xfrm>
          <a:prstGeom prst="rect">
            <a:avLst/>
          </a:prstGeom>
        </p:spPr>
        <p:txBody>
          <a:bodyPr lIns="0" tIns="0" rIns="0" bIns="0" rtlCol="0" anchor="t">
            <a:spAutoFit/>
          </a:bodyPr>
          <a:lstStyle/>
          <a:p>
            <a:pPr>
              <a:lnSpc>
                <a:spcPts val="4532"/>
              </a:lnSpc>
            </a:pPr>
            <a:r>
              <a:rPr lang="en-US" sz="3777" dirty="0">
                <a:solidFill>
                  <a:srgbClr val="626953"/>
                </a:solidFill>
                <a:latin typeface="Poppins Bold"/>
              </a:rPr>
              <a:t>  PHILLIP KOTLER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2298819" y="892808"/>
            <a:ext cx="16348838" cy="8828870"/>
            <a:chOff x="0" y="0"/>
            <a:chExt cx="4305867" cy="2325299"/>
          </a:xfrm>
        </p:grpSpPr>
        <p:sp>
          <p:nvSpPr>
            <p:cNvPr id="4" name="Freeform 4"/>
            <p:cNvSpPr/>
            <p:nvPr/>
          </p:nvSpPr>
          <p:spPr>
            <a:xfrm>
              <a:off x="0" y="0"/>
              <a:ext cx="4305867" cy="2325299"/>
            </a:xfrm>
            <a:custGeom>
              <a:avLst/>
              <a:gdLst/>
              <a:ahLst/>
              <a:cxnLst/>
              <a:rect l="l" t="t" r="r" b="b"/>
              <a:pathLst>
                <a:path w="4305867" h="2325299">
                  <a:moveTo>
                    <a:pt x="28413" y="0"/>
                  </a:moveTo>
                  <a:lnTo>
                    <a:pt x="4277454" y="0"/>
                  </a:lnTo>
                  <a:cubicBezTo>
                    <a:pt x="4284990" y="0"/>
                    <a:pt x="4292217" y="2993"/>
                    <a:pt x="4297545" y="8322"/>
                  </a:cubicBezTo>
                  <a:cubicBezTo>
                    <a:pt x="4302873" y="13650"/>
                    <a:pt x="4305867" y="20877"/>
                    <a:pt x="4305867" y="28413"/>
                  </a:cubicBezTo>
                  <a:lnTo>
                    <a:pt x="4305867" y="2296886"/>
                  </a:lnTo>
                  <a:cubicBezTo>
                    <a:pt x="4305867" y="2312578"/>
                    <a:pt x="4293146" y="2325299"/>
                    <a:pt x="4277454" y="2325299"/>
                  </a:cubicBezTo>
                  <a:lnTo>
                    <a:pt x="28413" y="2325299"/>
                  </a:lnTo>
                  <a:cubicBezTo>
                    <a:pt x="12721" y="2325299"/>
                    <a:pt x="0" y="2312578"/>
                    <a:pt x="0" y="2296886"/>
                  </a:cubicBezTo>
                  <a:lnTo>
                    <a:pt x="0" y="28413"/>
                  </a:lnTo>
                  <a:cubicBezTo>
                    <a:pt x="0" y="12721"/>
                    <a:pt x="12721" y="0"/>
                    <a:pt x="28413" y="0"/>
                  </a:cubicBezTo>
                  <a:close/>
                </a:path>
              </a:pathLst>
            </a:custGeom>
            <a:solidFill>
              <a:srgbClr val="9EA788"/>
            </a:solidFill>
            <a:ln cap="rnd">
              <a:noFill/>
              <a:prstDash val="solid"/>
              <a:round/>
            </a:ln>
          </p:spPr>
        </p:sp>
        <p:sp>
          <p:nvSpPr>
            <p:cNvPr id="5" name="TextBox 5"/>
            <p:cNvSpPr txBox="1"/>
            <p:nvPr/>
          </p:nvSpPr>
          <p:spPr>
            <a:xfrm>
              <a:off x="0" y="-38100"/>
              <a:ext cx="4305867" cy="236339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14814" y="1323824"/>
            <a:ext cx="20124150" cy="1543050"/>
            <a:chOff x="0" y="0"/>
            <a:chExt cx="5300188" cy="406400"/>
          </a:xfrm>
        </p:grpSpPr>
        <p:sp>
          <p:nvSpPr>
            <p:cNvPr id="7" name="Freeform 7"/>
            <p:cNvSpPr/>
            <p:nvPr/>
          </p:nvSpPr>
          <p:spPr>
            <a:xfrm>
              <a:off x="0" y="0"/>
              <a:ext cx="5300188" cy="406400"/>
            </a:xfrm>
            <a:custGeom>
              <a:avLst/>
              <a:gdLst/>
              <a:ahLst/>
              <a:cxnLst/>
              <a:rect l="l" t="t" r="r" b="b"/>
              <a:pathLst>
                <a:path w="5300188" h="406400">
                  <a:moveTo>
                    <a:pt x="23082" y="0"/>
                  </a:moveTo>
                  <a:lnTo>
                    <a:pt x="5277105" y="0"/>
                  </a:lnTo>
                  <a:cubicBezTo>
                    <a:pt x="5289853" y="0"/>
                    <a:pt x="5300188" y="10334"/>
                    <a:pt x="5300188" y="23082"/>
                  </a:cubicBezTo>
                  <a:lnTo>
                    <a:pt x="5300188" y="383318"/>
                  </a:lnTo>
                  <a:cubicBezTo>
                    <a:pt x="5300188" y="396066"/>
                    <a:pt x="5289853" y="406400"/>
                    <a:pt x="5277105" y="406400"/>
                  </a:cubicBezTo>
                  <a:lnTo>
                    <a:pt x="23082" y="406400"/>
                  </a:lnTo>
                  <a:cubicBezTo>
                    <a:pt x="10334" y="406400"/>
                    <a:pt x="0" y="396066"/>
                    <a:pt x="0" y="383318"/>
                  </a:cubicBezTo>
                  <a:lnTo>
                    <a:pt x="0" y="23082"/>
                  </a:lnTo>
                  <a:cubicBezTo>
                    <a:pt x="0" y="10334"/>
                    <a:pt x="10334" y="0"/>
                    <a:pt x="23082" y="0"/>
                  </a:cubicBezTo>
                  <a:close/>
                </a:path>
              </a:pathLst>
            </a:custGeom>
            <a:solidFill>
              <a:srgbClr val="FFFFFF"/>
            </a:solidFill>
            <a:ln cap="rnd">
              <a:noFill/>
              <a:prstDash val="solid"/>
              <a:round/>
            </a:ln>
          </p:spPr>
        </p:sp>
        <p:sp>
          <p:nvSpPr>
            <p:cNvPr id="8" name="TextBox 8"/>
            <p:cNvSpPr txBox="1"/>
            <p:nvPr/>
          </p:nvSpPr>
          <p:spPr>
            <a:xfrm>
              <a:off x="0" y="-38100"/>
              <a:ext cx="5300188"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399733" y="4431810"/>
            <a:ext cx="5030162" cy="519515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956" r="-41956"/>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id="12" name="Freeform 12"/>
          <p:cNvSpPr/>
          <p:nvPr/>
        </p:nvSpPr>
        <p:spPr>
          <a:xfrm rot="-5400000">
            <a:off x="7166568" y="693549"/>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153634"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8795588" y="-1989626"/>
            <a:ext cx="2882434" cy="28824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7" name="TextBox 17"/>
          <p:cNvSpPr txBox="1"/>
          <p:nvPr/>
        </p:nvSpPr>
        <p:spPr>
          <a:xfrm>
            <a:off x="3427027" y="1269736"/>
            <a:ext cx="12490249" cy="1371600"/>
          </a:xfrm>
          <a:prstGeom prst="rect">
            <a:avLst/>
          </a:prstGeom>
        </p:spPr>
        <p:txBody>
          <a:bodyPr lIns="0" tIns="0" rIns="0" bIns="0" rtlCol="0" anchor="t">
            <a:spAutoFit/>
          </a:bodyPr>
          <a:lstStyle/>
          <a:p>
            <a:pPr algn="just">
              <a:lnSpc>
                <a:spcPts val="9900"/>
              </a:lnSpc>
            </a:pPr>
            <a:r>
              <a:rPr lang="en-US" sz="9000">
                <a:solidFill>
                  <a:srgbClr val="626953"/>
                </a:solidFill>
                <a:latin typeface="Poppins Bold"/>
              </a:rPr>
              <a:t>Coca-cola vs Pepsi</a:t>
            </a:r>
          </a:p>
        </p:txBody>
      </p:sp>
      <p:sp>
        <p:nvSpPr>
          <p:cNvPr id="18" name="TextBox 18"/>
          <p:cNvSpPr txBox="1"/>
          <p:nvPr/>
        </p:nvSpPr>
        <p:spPr>
          <a:xfrm>
            <a:off x="5824285" y="3378930"/>
            <a:ext cx="11435015" cy="5099459"/>
          </a:xfrm>
          <a:prstGeom prst="rect">
            <a:avLst/>
          </a:prstGeom>
        </p:spPr>
        <p:txBody>
          <a:bodyPr lIns="0" tIns="0" rIns="0" bIns="0" rtlCol="0" anchor="t">
            <a:spAutoFit/>
          </a:bodyPr>
          <a:lstStyle/>
          <a:p>
            <a:pPr algn="just">
              <a:lnSpc>
                <a:spcPts val="5066"/>
              </a:lnSpc>
              <a:spcBef>
                <a:spcPct val="0"/>
              </a:spcBef>
            </a:pPr>
            <a:r>
              <a:rPr lang="en-US" sz="3618">
                <a:solidFill>
                  <a:srgbClr val="FFFFFF"/>
                </a:solidFill>
                <a:latin typeface="Poppins"/>
              </a:rPr>
              <a:t>The Coca-Cola and Pepsi rivalry, often dubbed the "Cola Wars," began in the late 19th century when both companies were founded. Coca-Cola was created by Dr. John Stith Pemberton in 1886, and Pepsi-Cola was concocted by Caleb Bradham in 1893. What ensued was a fierce competition that would span decades and shape the beverage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613420" y="9258300"/>
            <a:ext cx="3213358" cy="1543050"/>
            <a:chOff x="0" y="0"/>
            <a:chExt cx="846317" cy="406400"/>
          </a:xfrm>
        </p:grpSpPr>
        <p:sp>
          <p:nvSpPr>
            <p:cNvPr id="7" name="Freeform 7"/>
            <p:cNvSpPr/>
            <p:nvPr/>
          </p:nvSpPr>
          <p:spPr>
            <a:xfrm>
              <a:off x="0" y="0"/>
              <a:ext cx="846317" cy="406400"/>
            </a:xfrm>
            <a:custGeom>
              <a:avLst/>
              <a:gdLst/>
              <a:ahLst/>
              <a:cxnLst/>
              <a:rect l="l" t="t" r="r" b="b"/>
              <a:pathLst>
                <a:path w="846317" h="406400">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id="8" name="TextBox 8"/>
            <p:cNvSpPr txBox="1"/>
            <p:nvPr/>
          </p:nvSpPr>
          <p:spPr>
            <a:xfrm>
              <a:off x="0" y="-38100"/>
              <a:ext cx="846317"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11" name="Group 11"/>
          <p:cNvGrpSpPr/>
          <p:nvPr/>
        </p:nvGrpSpPr>
        <p:grpSpPr>
          <a:xfrm>
            <a:off x="-839146" y="8588608"/>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4" name="Group 14"/>
          <p:cNvGrpSpPr/>
          <p:nvPr/>
        </p:nvGrpSpPr>
        <p:grpSpPr>
          <a:xfrm>
            <a:off x="16846783" y="-406906"/>
            <a:ext cx="2882434" cy="28824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7" name="Freeform 17"/>
          <p:cNvSpPr/>
          <p:nvPr/>
        </p:nvSpPr>
        <p:spPr>
          <a:xfrm>
            <a:off x="3292274" y="1698392"/>
            <a:ext cx="12319321" cy="7883153"/>
          </a:xfrm>
          <a:custGeom>
            <a:avLst/>
            <a:gdLst/>
            <a:ahLst/>
            <a:cxnLst/>
            <a:rect l="l" t="t" r="r" b="b"/>
            <a:pathLst>
              <a:path w="12319321" h="7883153">
                <a:moveTo>
                  <a:pt x="0" y="0"/>
                </a:moveTo>
                <a:lnTo>
                  <a:pt x="12319321" y="0"/>
                </a:lnTo>
                <a:lnTo>
                  <a:pt x="12319321" y="7883153"/>
                </a:lnTo>
                <a:lnTo>
                  <a:pt x="0" y="7883153"/>
                </a:lnTo>
                <a:lnTo>
                  <a:pt x="0" y="0"/>
                </a:lnTo>
                <a:close/>
              </a:path>
            </a:pathLst>
          </a:custGeom>
          <a:blipFill>
            <a:blip r:embed="rId7"/>
            <a:stretch>
              <a:fillRect l="-1535" r="-1535"/>
            </a:stretch>
          </a:blipFill>
        </p:spPr>
      </p:sp>
      <p:sp>
        <p:nvSpPr>
          <p:cNvPr id="18" name="TextBox 18"/>
          <p:cNvSpPr txBox="1"/>
          <p:nvPr/>
        </p:nvSpPr>
        <p:spPr>
          <a:xfrm>
            <a:off x="5319807" y="9581545"/>
            <a:ext cx="8264253" cy="495457"/>
          </a:xfrm>
          <a:prstGeom prst="rect">
            <a:avLst/>
          </a:prstGeom>
        </p:spPr>
        <p:txBody>
          <a:bodyPr lIns="0" tIns="0" rIns="0" bIns="0" rtlCol="0" anchor="t">
            <a:spAutoFit/>
          </a:bodyPr>
          <a:lstStyle/>
          <a:p>
            <a:pPr algn="ctr">
              <a:lnSpc>
                <a:spcPts val="4339"/>
              </a:lnSpc>
              <a:spcBef>
                <a:spcPct val="0"/>
              </a:spcBef>
            </a:pPr>
            <a:r>
              <a:rPr lang="en-US" sz="3099" dirty="0">
                <a:solidFill>
                  <a:srgbClr val="626953"/>
                </a:solidFill>
                <a:latin typeface="Bahnschrift Condensed" panose="020B0502040204020203" pitchFamily="34" charset="0"/>
              </a:rPr>
              <a:t>Source : Statista</a:t>
            </a:r>
          </a:p>
        </p:txBody>
      </p:sp>
      <p:sp>
        <p:nvSpPr>
          <p:cNvPr id="19" name="TextBox 18">
            <a:extLst>
              <a:ext uri="{FF2B5EF4-FFF2-40B4-BE49-F238E27FC236}">
                <a16:creationId xmlns:a16="http://schemas.microsoft.com/office/drawing/2014/main" id="{224ED326-CA8B-4A24-B271-C2B550A36DC7}"/>
              </a:ext>
            </a:extLst>
          </p:cNvPr>
          <p:cNvSpPr txBox="1"/>
          <p:nvPr/>
        </p:nvSpPr>
        <p:spPr>
          <a:xfrm>
            <a:off x="3903382" y="380964"/>
            <a:ext cx="11268195" cy="1076257"/>
          </a:xfrm>
          <a:prstGeom prst="rect">
            <a:avLst/>
          </a:prstGeom>
        </p:spPr>
        <p:txBody>
          <a:bodyPr wrap="square" lIns="0" tIns="0" rIns="0" bIns="0" rtlCol="0" anchor="t">
            <a:spAutoFit/>
          </a:bodyPr>
          <a:lstStyle/>
          <a:p>
            <a:pPr algn="ctr">
              <a:lnSpc>
                <a:spcPts val="4339"/>
              </a:lnSpc>
              <a:spcBef>
                <a:spcPct val="0"/>
              </a:spcBef>
            </a:pPr>
            <a:r>
              <a:rPr lang="en-US" sz="3099" b="1" dirty="0">
                <a:solidFill>
                  <a:srgbClr val="626953"/>
                </a:solidFill>
                <a:latin typeface="Poppins"/>
              </a:rPr>
              <a:t>Most valuable soft drink brands worldwide in 2023, based on brand value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8" name="Group 8"/>
          <p:cNvGrpSpPr/>
          <p:nvPr/>
        </p:nvGrpSpPr>
        <p:grpSpPr>
          <a:xfrm>
            <a:off x="-839146" y="858860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6846783" y="-40690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Freeform 14"/>
          <p:cNvSpPr/>
          <p:nvPr/>
        </p:nvSpPr>
        <p:spPr>
          <a:xfrm>
            <a:off x="12727282" y="5497676"/>
            <a:ext cx="6291653" cy="5692448"/>
          </a:xfrm>
          <a:custGeom>
            <a:avLst/>
            <a:gdLst/>
            <a:ahLst/>
            <a:cxnLst/>
            <a:rect l="l" t="t" r="r" b="b"/>
            <a:pathLst>
              <a:path w="6291653" h="5692448">
                <a:moveTo>
                  <a:pt x="0" y="0"/>
                </a:moveTo>
                <a:lnTo>
                  <a:pt x="6291653" y="0"/>
                </a:lnTo>
                <a:lnTo>
                  <a:pt x="6291653" y="5692448"/>
                </a:lnTo>
                <a:lnTo>
                  <a:pt x="0" y="5692448"/>
                </a:lnTo>
                <a:lnTo>
                  <a:pt x="0" y="0"/>
                </a:lnTo>
                <a:close/>
              </a:path>
            </a:pathLst>
          </a:custGeom>
          <a:blipFill>
            <a:blip r:embed="rId7"/>
            <a:stretch>
              <a:fillRect/>
            </a:stretch>
          </a:blipFill>
        </p:spPr>
      </p:sp>
      <p:sp>
        <p:nvSpPr>
          <p:cNvPr id="15" name="Freeform 15"/>
          <p:cNvSpPr/>
          <p:nvPr/>
        </p:nvSpPr>
        <p:spPr>
          <a:xfrm>
            <a:off x="14848185" y="857880"/>
            <a:ext cx="3997196" cy="5995795"/>
          </a:xfrm>
          <a:custGeom>
            <a:avLst/>
            <a:gdLst/>
            <a:ahLst/>
            <a:cxnLst/>
            <a:rect l="l" t="t" r="r" b="b"/>
            <a:pathLst>
              <a:path w="3997196" h="5995795">
                <a:moveTo>
                  <a:pt x="0" y="0"/>
                </a:moveTo>
                <a:lnTo>
                  <a:pt x="3997196" y="0"/>
                </a:lnTo>
                <a:lnTo>
                  <a:pt x="3997196" y="5995795"/>
                </a:lnTo>
                <a:lnTo>
                  <a:pt x="0" y="5995795"/>
                </a:lnTo>
                <a:lnTo>
                  <a:pt x="0" y="0"/>
                </a:lnTo>
                <a:close/>
              </a:path>
            </a:pathLst>
          </a:custGeom>
          <a:blipFill>
            <a:blip r:embed="rId8"/>
            <a:stretch>
              <a:fillRect/>
            </a:stretch>
          </a:blipFill>
        </p:spPr>
      </p:sp>
      <p:sp>
        <p:nvSpPr>
          <p:cNvPr id="16" name="Freeform 16"/>
          <p:cNvSpPr/>
          <p:nvPr/>
        </p:nvSpPr>
        <p:spPr>
          <a:xfrm>
            <a:off x="14403393" y="5050742"/>
            <a:ext cx="5966851" cy="5750608"/>
          </a:xfrm>
          <a:custGeom>
            <a:avLst/>
            <a:gdLst/>
            <a:ahLst/>
            <a:cxnLst/>
            <a:rect l="l" t="t" r="r" b="b"/>
            <a:pathLst>
              <a:path w="5966851" h="5750608">
                <a:moveTo>
                  <a:pt x="0" y="0"/>
                </a:moveTo>
                <a:lnTo>
                  <a:pt x="5966851" y="0"/>
                </a:lnTo>
                <a:lnTo>
                  <a:pt x="5966851" y="5750608"/>
                </a:lnTo>
                <a:lnTo>
                  <a:pt x="0" y="5750608"/>
                </a:lnTo>
                <a:lnTo>
                  <a:pt x="0" y="0"/>
                </a:lnTo>
                <a:close/>
              </a:path>
            </a:pathLst>
          </a:custGeom>
          <a:blipFill>
            <a:blip r:embed="rId9"/>
            <a:stretch>
              <a:fillRect t="-1880" b="-1880"/>
            </a:stretch>
          </a:blipFill>
        </p:spPr>
      </p:sp>
      <p:sp>
        <p:nvSpPr>
          <p:cNvPr id="17" name="TextBox 17"/>
          <p:cNvSpPr txBox="1"/>
          <p:nvPr/>
        </p:nvSpPr>
        <p:spPr>
          <a:xfrm>
            <a:off x="-476617" y="750424"/>
            <a:ext cx="16819183" cy="990144"/>
          </a:xfrm>
          <a:prstGeom prst="rect">
            <a:avLst/>
          </a:prstGeom>
        </p:spPr>
        <p:txBody>
          <a:bodyPr lIns="0" tIns="0" rIns="0" bIns="0" rtlCol="0" anchor="t">
            <a:spAutoFit/>
          </a:bodyPr>
          <a:lstStyle/>
          <a:p>
            <a:pPr algn="r">
              <a:lnSpc>
                <a:spcPts val="7151"/>
              </a:lnSpc>
            </a:pPr>
            <a:r>
              <a:rPr lang="en-US" sz="6501">
                <a:solidFill>
                  <a:srgbClr val="626953"/>
                </a:solidFill>
                <a:latin typeface="Poppins Bold"/>
              </a:rPr>
              <a:t>What makes coca-cola different?</a:t>
            </a:r>
          </a:p>
        </p:txBody>
      </p:sp>
      <p:sp>
        <p:nvSpPr>
          <p:cNvPr id="18" name="TextBox 18"/>
          <p:cNvSpPr txBox="1"/>
          <p:nvPr/>
        </p:nvSpPr>
        <p:spPr>
          <a:xfrm>
            <a:off x="2180310" y="2073943"/>
            <a:ext cx="12667874" cy="1005204"/>
          </a:xfrm>
          <a:prstGeom prst="rect">
            <a:avLst/>
          </a:prstGeom>
        </p:spPr>
        <p:txBody>
          <a:bodyPr lIns="0" tIns="0" rIns="0" bIns="0" rtlCol="0" anchor="t">
            <a:spAutoFit/>
          </a:bodyPr>
          <a:lstStyle/>
          <a:p>
            <a:pPr algn="just">
              <a:lnSpc>
                <a:spcPts val="3920"/>
              </a:lnSpc>
              <a:spcBef>
                <a:spcPct val="0"/>
              </a:spcBef>
            </a:pPr>
            <a:r>
              <a:rPr lang="en-US" sz="2800" dirty="0">
                <a:solidFill>
                  <a:srgbClr val="626953"/>
                </a:solidFill>
                <a:latin typeface="Poppins"/>
              </a:rPr>
              <a:t>Coca-Cola is available in almost every corner of the world. Its global reach and availability have contributed to its brand strength. </a:t>
            </a:r>
          </a:p>
        </p:txBody>
      </p:sp>
      <p:sp>
        <p:nvSpPr>
          <p:cNvPr id="19" name="TextBox 19"/>
          <p:cNvSpPr txBox="1"/>
          <p:nvPr/>
        </p:nvSpPr>
        <p:spPr>
          <a:xfrm>
            <a:off x="2180310" y="3528816"/>
            <a:ext cx="12667874" cy="1995804"/>
          </a:xfrm>
          <a:prstGeom prst="rect">
            <a:avLst/>
          </a:prstGeom>
        </p:spPr>
        <p:txBody>
          <a:bodyPr lIns="0" tIns="0" rIns="0" bIns="0" rtlCol="0" anchor="t">
            <a:spAutoFit/>
          </a:bodyPr>
          <a:lstStyle/>
          <a:p>
            <a:pPr algn="just">
              <a:lnSpc>
                <a:spcPts val="3920"/>
              </a:lnSpc>
              <a:spcBef>
                <a:spcPct val="0"/>
              </a:spcBef>
            </a:pPr>
            <a:r>
              <a:rPr lang="en-US" sz="2800" dirty="0">
                <a:solidFill>
                  <a:srgbClr val="626953"/>
                </a:solidFill>
                <a:latin typeface="Poppins"/>
              </a:rPr>
              <a:t>Coca-Cola has a history of strategic partnerships and sponsorships, including  events like the Olympics and FIFA World Cup. These partnerships help increase brand visibility and association with positive experiences.</a:t>
            </a:r>
          </a:p>
        </p:txBody>
      </p:sp>
      <p:sp>
        <p:nvSpPr>
          <p:cNvPr id="20" name="TextBox 20"/>
          <p:cNvSpPr txBox="1"/>
          <p:nvPr/>
        </p:nvSpPr>
        <p:spPr>
          <a:xfrm>
            <a:off x="2043288" y="5848470"/>
            <a:ext cx="12111820" cy="1005204"/>
          </a:xfrm>
          <a:prstGeom prst="rect">
            <a:avLst/>
          </a:prstGeom>
        </p:spPr>
        <p:txBody>
          <a:bodyPr lIns="0" tIns="0" rIns="0" bIns="0" rtlCol="0" anchor="t">
            <a:spAutoFit/>
          </a:bodyPr>
          <a:lstStyle/>
          <a:p>
            <a:pPr algn="just">
              <a:lnSpc>
                <a:spcPts val="3920"/>
              </a:lnSpc>
              <a:spcBef>
                <a:spcPct val="0"/>
              </a:spcBef>
            </a:pPr>
            <a:r>
              <a:rPr lang="en-US" sz="2800" dirty="0">
                <a:solidFill>
                  <a:srgbClr val="626953"/>
                </a:solidFill>
                <a:latin typeface="Poppins"/>
              </a:rPr>
              <a:t>Coca-Cola continually innovates its products and packaging to stay relevant in the market. </a:t>
            </a:r>
          </a:p>
        </p:txBody>
      </p:sp>
      <p:sp>
        <p:nvSpPr>
          <p:cNvPr id="21" name="TextBox 21"/>
          <p:cNvSpPr txBox="1"/>
          <p:nvPr/>
        </p:nvSpPr>
        <p:spPr>
          <a:xfrm>
            <a:off x="2043288" y="7416142"/>
            <a:ext cx="12667874" cy="509904"/>
          </a:xfrm>
          <a:prstGeom prst="rect">
            <a:avLst/>
          </a:prstGeom>
        </p:spPr>
        <p:txBody>
          <a:bodyPr lIns="0" tIns="0" rIns="0" bIns="0" rtlCol="0" anchor="t">
            <a:spAutoFit/>
          </a:bodyPr>
          <a:lstStyle/>
          <a:p>
            <a:pPr algn="just">
              <a:lnSpc>
                <a:spcPts val="3920"/>
              </a:lnSpc>
              <a:spcBef>
                <a:spcPct val="0"/>
              </a:spcBef>
            </a:pPr>
            <a:r>
              <a:rPr lang="en-US" sz="2800">
                <a:solidFill>
                  <a:srgbClr val="626953"/>
                </a:solidFill>
                <a:latin typeface="Poppins"/>
              </a:rPr>
              <a:t>Coca-Cola maintains a consistent taste and quality of its  product. </a:t>
            </a:r>
          </a:p>
        </p:txBody>
      </p:sp>
      <p:sp>
        <p:nvSpPr>
          <p:cNvPr id="22" name="TextBox 22"/>
          <p:cNvSpPr txBox="1"/>
          <p:nvPr/>
        </p:nvSpPr>
        <p:spPr>
          <a:xfrm>
            <a:off x="2043288" y="8253096"/>
            <a:ext cx="12111820" cy="1005204"/>
          </a:xfrm>
          <a:prstGeom prst="rect">
            <a:avLst/>
          </a:prstGeom>
        </p:spPr>
        <p:txBody>
          <a:bodyPr lIns="0" tIns="0" rIns="0" bIns="0" rtlCol="0" anchor="t">
            <a:spAutoFit/>
          </a:bodyPr>
          <a:lstStyle/>
          <a:p>
            <a:pPr algn="just">
              <a:lnSpc>
                <a:spcPts val="3920"/>
              </a:lnSpc>
              <a:spcBef>
                <a:spcPct val="0"/>
              </a:spcBef>
            </a:pPr>
            <a:r>
              <a:rPr lang="en-US" sz="2800" dirty="0">
                <a:solidFill>
                  <a:srgbClr val="626953"/>
                </a:solidFill>
                <a:latin typeface="Poppins"/>
              </a:rPr>
              <a:t>Coca-Cola engages in various community and social responsibility initiatives.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8" name="Group 8"/>
          <p:cNvGrpSpPr/>
          <p:nvPr/>
        </p:nvGrpSpPr>
        <p:grpSpPr>
          <a:xfrm>
            <a:off x="-839146" y="858860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6846783" y="-40690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Freeform 14"/>
          <p:cNvSpPr/>
          <p:nvPr/>
        </p:nvSpPr>
        <p:spPr>
          <a:xfrm>
            <a:off x="2043288" y="1525993"/>
            <a:ext cx="7007206" cy="7970281"/>
          </a:xfrm>
          <a:custGeom>
            <a:avLst/>
            <a:gdLst/>
            <a:ahLst/>
            <a:cxnLst/>
            <a:rect l="l" t="t" r="r" b="b"/>
            <a:pathLst>
              <a:path w="7007206" h="7970281">
                <a:moveTo>
                  <a:pt x="0" y="0"/>
                </a:moveTo>
                <a:lnTo>
                  <a:pt x="7007205" y="0"/>
                </a:lnTo>
                <a:lnTo>
                  <a:pt x="7007205" y="7970281"/>
                </a:lnTo>
                <a:lnTo>
                  <a:pt x="0" y="7970281"/>
                </a:lnTo>
                <a:lnTo>
                  <a:pt x="0" y="0"/>
                </a:lnTo>
                <a:close/>
              </a:path>
            </a:pathLst>
          </a:custGeom>
          <a:blipFill>
            <a:blip r:embed="rId7"/>
            <a:stretch>
              <a:fillRect/>
            </a:stretch>
          </a:blipFill>
        </p:spPr>
      </p:sp>
      <p:sp>
        <p:nvSpPr>
          <p:cNvPr id="15" name="TextBox 15"/>
          <p:cNvSpPr txBox="1"/>
          <p:nvPr/>
        </p:nvSpPr>
        <p:spPr>
          <a:xfrm>
            <a:off x="27600" y="362808"/>
            <a:ext cx="16819183" cy="990144"/>
          </a:xfrm>
          <a:prstGeom prst="rect">
            <a:avLst/>
          </a:prstGeom>
        </p:spPr>
        <p:txBody>
          <a:bodyPr lIns="0" tIns="0" rIns="0" bIns="0" rtlCol="0" anchor="t">
            <a:spAutoFit/>
          </a:bodyPr>
          <a:lstStyle/>
          <a:p>
            <a:pPr algn="r">
              <a:lnSpc>
                <a:spcPts val="7151"/>
              </a:lnSpc>
            </a:pPr>
            <a:r>
              <a:rPr lang="en-US" sz="6501">
                <a:solidFill>
                  <a:srgbClr val="626953"/>
                </a:solidFill>
                <a:latin typeface="Poppins Bold"/>
              </a:rPr>
              <a:t>What makes coca-cola different?</a:t>
            </a:r>
          </a:p>
        </p:txBody>
      </p:sp>
      <p:sp>
        <p:nvSpPr>
          <p:cNvPr id="16" name="TextBox 16"/>
          <p:cNvSpPr txBox="1"/>
          <p:nvPr/>
        </p:nvSpPr>
        <p:spPr>
          <a:xfrm>
            <a:off x="9522633" y="2814923"/>
            <a:ext cx="8157658" cy="5278120"/>
          </a:xfrm>
          <a:prstGeom prst="rect">
            <a:avLst/>
          </a:prstGeom>
        </p:spPr>
        <p:txBody>
          <a:bodyPr lIns="0" tIns="0" rIns="0" bIns="0" rtlCol="0" anchor="t">
            <a:spAutoFit/>
          </a:bodyPr>
          <a:lstStyle/>
          <a:p>
            <a:pPr algn="just">
              <a:lnSpc>
                <a:spcPts val="5179"/>
              </a:lnSpc>
              <a:spcBef>
                <a:spcPct val="0"/>
              </a:spcBef>
            </a:pPr>
            <a:r>
              <a:rPr lang="en-US" sz="3699">
                <a:solidFill>
                  <a:srgbClr val="626953"/>
                </a:solidFill>
                <a:latin typeface="Poppins"/>
              </a:rPr>
              <a:t>Coca-Cola has maintained a consistent brand image over the years. The iconic red and white logo, the distinct contour bottle shape, and the memorable tagline "Open Happiness" contribute to a strong and recognizable brand.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531205" y="892808"/>
            <a:ext cx="16348838" cy="8828870"/>
            <a:chOff x="0" y="0"/>
            <a:chExt cx="4305867" cy="2325299"/>
          </a:xfrm>
        </p:grpSpPr>
        <p:sp>
          <p:nvSpPr>
            <p:cNvPr id="4" name="Freeform 4"/>
            <p:cNvSpPr/>
            <p:nvPr/>
          </p:nvSpPr>
          <p:spPr>
            <a:xfrm>
              <a:off x="0" y="0"/>
              <a:ext cx="4305867" cy="2325299"/>
            </a:xfrm>
            <a:custGeom>
              <a:avLst/>
              <a:gdLst/>
              <a:ahLst/>
              <a:cxnLst/>
              <a:rect l="l" t="t" r="r" b="b"/>
              <a:pathLst>
                <a:path w="4305867" h="2325299">
                  <a:moveTo>
                    <a:pt x="28413" y="0"/>
                  </a:moveTo>
                  <a:lnTo>
                    <a:pt x="4277454" y="0"/>
                  </a:lnTo>
                  <a:cubicBezTo>
                    <a:pt x="4284990" y="0"/>
                    <a:pt x="4292217" y="2993"/>
                    <a:pt x="4297545" y="8322"/>
                  </a:cubicBezTo>
                  <a:cubicBezTo>
                    <a:pt x="4302873" y="13650"/>
                    <a:pt x="4305867" y="20877"/>
                    <a:pt x="4305867" y="28413"/>
                  </a:cubicBezTo>
                  <a:lnTo>
                    <a:pt x="4305867" y="2296886"/>
                  </a:lnTo>
                  <a:cubicBezTo>
                    <a:pt x="4305867" y="2312578"/>
                    <a:pt x="4293146" y="2325299"/>
                    <a:pt x="4277454" y="2325299"/>
                  </a:cubicBezTo>
                  <a:lnTo>
                    <a:pt x="28413" y="2325299"/>
                  </a:lnTo>
                  <a:cubicBezTo>
                    <a:pt x="12721" y="2325299"/>
                    <a:pt x="0" y="2312578"/>
                    <a:pt x="0" y="2296886"/>
                  </a:cubicBezTo>
                  <a:lnTo>
                    <a:pt x="0" y="28413"/>
                  </a:lnTo>
                  <a:cubicBezTo>
                    <a:pt x="0" y="12721"/>
                    <a:pt x="12721" y="0"/>
                    <a:pt x="28413" y="0"/>
                  </a:cubicBezTo>
                  <a:close/>
                </a:path>
              </a:pathLst>
            </a:custGeom>
            <a:solidFill>
              <a:srgbClr val="9EA788"/>
            </a:solidFill>
            <a:ln cap="rnd">
              <a:noFill/>
              <a:prstDash val="solid"/>
              <a:round/>
            </a:ln>
          </p:spPr>
        </p:sp>
        <p:sp>
          <p:nvSpPr>
            <p:cNvPr id="5" name="TextBox 5"/>
            <p:cNvSpPr txBox="1"/>
            <p:nvPr/>
          </p:nvSpPr>
          <p:spPr>
            <a:xfrm>
              <a:off x="0" y="-38100"/>
              <a:ext cx="4305867" cy="236339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341294" y="1409549"/>
            <a:ext cx="20124150" cy="1543050"/>
            <a:chOff x="0" y="0"/>
            <a:chExt cx="5300188" cy="406400"/>
          </a:xfrm>
        </p:grpSpPr>
        <p:sp>
          <p:nvSpPr>
            <p:cNvPr id="7" name="Freeform 7"/>
            <p:cNvSpPr/>
            <p:nvPr/>
          </p:nvSpPr>
          <p:spPr>
            <a:xfrm>
              <a:off x="0" y="0"/>
              <a:ext cx="5300188" cy="406400"/>
            </a:xfrm>
            <a:custGeom>
              <a:avLst/>
              <a:gdLst/>
              <a:ahLst/>
              <a:cxnLst/>
              <a:rect l="l" t="t" r="r" b="b"/>
              <a:pathLst>
                <a:path w="5300188" h="406400">
                  <a:moveTo>
                    <a:pt x="23082" y="0"/>
                  </a:moveTo>
                  <a:lnTo>
                    <a:pt x="5277105" y="0"/>
                  </a:lnTo>
                  <a:cubicBezTo>
                    <a:pt x="5289853" y="0"/>
                    <a:pt x="5300188" y="10334"/>
                    <a:pt x="5300188" y="23082"/>
                  </a:cubicBezTo>
                  <a:lnTo>
                    <a:pt x="5300188" y="383318"/>
                  </a:lnTo>
                  <a:cubicBezTo>
                    <a:pt x="5300188" y="396066"/>
                    <a:pt x="5289853" y="406400"/>
                    <a:pt x="5277105" y="406400"/>
                  </a:cubicBezTo>
                  <a:lnTo>
                    <a:pt x="23082" y="406400"/>
                  </a:lnTo>
                  <a:cubicBezTo>
                    <a:pt x="10334" y="406400"/>
                    <a:pt x="0" y="396066"/>
                    <a:pt x="0" y="383318"/>
                  </a:cubicBezTo>
                  <a:lnTo>
                    <a:pt x="0" y="23082"/>
                  </a:lnTo>
                  <a:cubicBezTo>
                    <a:pt x="0" y="10334"/>
                    <a:pt x="10334" y="0"/>
                    <a:pt x="23082" y="0"/>
                  </a:cubicBezTo>
                  <a:close/>
                </a:path>
              </a:pathLst>
            </a:custGeom>
            <a:solidFill>
              <a:srgbClr val="FFFFFF"/>
            </a:solidFill>
            <a:ln cap="rnd">
              <a:noFill/>
              <a:prstDash val="solid"/>
              <a:round/>
            </a:ln>
          </p:spPr>
        </p:sp>
        <p:sp>
          <p:nvSpPr>
            <p:cNvPr id="8" name="TextBox 8"/>
            <p:cNvSpPr txBox="1"/>
            <p:nvPr/>
          </p:nvSpPr>
          <p:spPr>
            <a:xfrm>
              <a:off x="0" y="-38100"/>
              <a:ext cx="5300188"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7166568" y="693549"/>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153634"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8795588" y="-198962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523189" y="3059638"/>
            <a:ext cx="11435015" cy="5099459"/>
          </a:xfrm>
          <a:prstGeom prst="rect">
            <a:avLst/>
          </a:prstGeom>
        </p:spPr>
        <p:txBody>
          <a:bodyPr lIns="0" tIns="0" rIns="0" bIns="0" rtlCol="0" anchor="t">
            <a:spAutoFit/>
          </a:bodyPr>
          <a:lstStyle/>
          <a:p>
            <a:pPr algn="just">
              <a:lnSpc>
                <a:spcPts val="5066"/>
              </a:lnSpc>
              <a:spcBef>
                <a:spcPct val="0"/>
              </a:spcBef>
            </a:pPr>
            <a:r>
              <a:rPr lang="en-US" sz="3618">
                <a:solidFill>
                  <a:srgbClr val="FFFFFF"/>
                </a:solidFill>
                <a:latin typeface="Poppins"/>
              </a:rPr>
              <a:t>Established in 1973, Aqua is a the most renowned mineral water brand in Indonesia.  Over the years, numerous other brands have emerged, including Le Minerale, which started production in 2015. Currently, Le Minerale has achieved significant popularity in Indonesia, establishing a strong brand identity that positions it as a formidable competitor alongside major brands like Aqua.</a:t>
            </a:r>
          </a:p>
        </p:txBody>
      </p:sp>
      <p:sp>
        <p:nvSpPr>
          <p:cNvPr id="15" name="Freeform 15"/>
          <p:cNvSpPr/>
          <p:nvPr/>
        </p:nvSpPr>
        <p:spPr>
          <a:xfrm>
            <a:off x="10659953" y="3466949"/>
            <a:ext cx="5837159" cy="7334401"/>
          </a:xfrm>
          <a:custGeom>
            <a:avLst/>
            <a:gdLst/>
            <a:ahLst/>
            <a:cxnLst/>
            <a:rect l="l" t="t" r="r" b="b"/>
            <a:pathLst>
              <a:path w="5837159" h="7334401">
                <a:moveTo>
                  <a:pt x="0" y="0"/>
                </a:moveTo>
                <a:lnTo>
                  <a:pt x="5837159" y="0"/>
                </a:lnTo>
                <a:lnTo>
                  <a:pt x="5837159" y="7334401"/>
                </a:lnTo>
                <a:lnTo>
                  <a:pt x="0" y="7334401"/>
                </a:lnTo>
                <a:lnTo>
                  <a:pt x="0" y="0"/>
                </a:lnTo>
                <a:close/>
              </a:path>
            </a:pathLst>
          </a:custGeom>
          <a:blipFill>
            <a:blip r:embed="rId7"/>
            <a:stretch>
              <a:fillRect b="-7533"/>
            </a:stretch>
          </a:blipFill>
        </p:spPr>
      </p:sp>
      <p:sp>
        <p:nvSpPr>
          <p:cNvPr id="16" name="Freeform 16"/>
          <p:cNvSpPr/>
          <p:nvPr/>
        </p:nvSpPr>
        <p:spPr>
          <a:xfrm>
            <a:off x="11678022" y="3466949"/>
            <a:ext cx="6556510" cy="7334401"/>
          </a:xfrm>
          <a:custGeom>
            <a:avLst/>
            <a:gdLst/>
            <a:ahLst/>
            <a:cxnLst/>
            <a:rect l="l" t="t" r="r" b="b"/>
            <a:pathLst>
              <a:path w="6556510" h="7334401">
                <a:moveTo>
                  <a:pt x="0" y="0"/>
                </a:moveTo>
                <a:lnTo>
                  <a:pt x="6556510" y="0"/>
                </a:lnTo>
                <a:lnTo>
                  <a:pt x="6556510" y="7334401"/>
                </a:lnTo>
                <a:lnTo>
                  <a:pt x="0" y="7334401"/>
                </a:lnTo>
                <a:lnTo>
                  <a:pt x="0" y="0"/>
                </a:lnTo>
                <a:close/>
              </a:path>
            </a:pathLst>
          </a:custGeom>
          <a:blipFill>
            <a:blip r:embed="rId8"/>
            <a:stretch>
              <a:fillRect/>
            </a:stretch>
          </a:blipFill>
        </p:spPr>
      </p:sp>
      <p:sp>
        <p:nvSpPr>
          <p:cNvPr id="17" name="TextBox 17"/>
          <p:cNvSpPr txBox="1"/>
          <p:nvPr/>
        </p:nvSpPr>
        <p:spPr>
          <a:xfrm>
            <a:off x="523189" y="1419074"/>
            <a:ext cx="12490249" cy="1341755"/>
          </a:xfrm>
          <a:prstGeom prst="rect">
            <a:avLst/>
          </a:prstGeom>
        </p:spPr>
        <p:txBody>
          <a:bodyPr lIns="0" tIns="0" rIns="0" bIns="0" rtlCol="0" anchor="t">
            <a:spAutoFit/>
          </a:bodyPr>
          <a:lstStyle/>
          <a:p>
            <a:pPr algn="just">
              <a:lnSpc>
                <a:spcPts val="9790"/>
              </a:lnSpc>
            </a:pPr>
            <a:r>
              <a:rPr lang="en-US" sz="8900">
                <a:solidFill>
                  <a:srgbClr val="626953"/>
                </a:solidFill>
                <a:latin typeface="Poppins Ultra-Bold"/>
              </a:rPr>
              <a:t>Le Minerale vs Aqua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sp>
      <p:grpSp>
        <p:nvGrpSpPr>
          <p:cNvPr id="3" name="Group 3"/>
          <p:cNvGrpSpPr/>
          <p:nvPr/>
        </p:nvGrpSpPr>
        <p:grpSpPr>
          <a:xfrm>
            <a:off x="-3547495" y="4690"/>
            <a:ext cx="5416698" cy="10796660"/>
            <a:chOff x="0" y="0"/>
            <a:chExt cx="1426620" cy="2843565"/>
          </a:xfrm>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id="5" name="TextBox 5"/>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sp>
      <p:grpSp>
        <p:nvGrpSpPr>
          <p:cNvPr id="8" name="Group 8"/>
          <p:cNvGrpSpPr/>
          <p:nvPr/>
        </p:nvGrpSpPr>
        <p:grpSpPr>
          <a:xfrm>
            <a:off x="-839146" y="858860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16846783" y="-406906"/>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Freeform 14"/>
          <p:cNvSpPr/>
          <p:nvPr/>
        </p:nvSpPr>
        <p:spPr>
          <a:xfrm>
            <a:off x="13562296" y="4421937"/>
            <a:ext cx="4021073" cy="4498149"/>
          </a:xfrm>
          <a:custGeom>
            <a:avLst/>
            <a:gdLst/>
            <a:ahLst/>
            <a:cxnLst/>
            <a:rect l="l" t="t" r="r" b="b"/>
            <a:pathLst>
              <a:path w="4021073" h="4498149">
                <a:moveTo>
                  <a:pt x="0" y="0"/>
                </a:moveTo>
                <a:lnTo>
                  <a:pt x="4021073" y="0"/>
                </a:lnTo>
                <a:lnTo>
                  <a:pt x="4021073" y="4498150"/>
                </a:lnTo>
                <a:lnTo>
                  <a:pt x="0" y="4498150"/>
                </a:lnTo>
                <a:lnTo>
                  <a:pt x="0" y="0"/>
                </a:lnTo>
                <a:close/>
              </a:path>
            </a:pathLst>
          </a:custGeom>
          <a:blipFill>
            <a:blip r:embed="rId7"/>
            <a:stretch>
              <a:fillRect/>
            </a:stretch>
          </a:blipFill>
        </p:spPr>
      </p:sp>
      <p:sp>
        <p:nvSpPr>
          <p:cNvPr id="15" name="Freeform 15"/>
          <p:cNvSpPr/>
          <p:nvPr/>
        </p:nvSpPr>
        <p:spPr>
          <a:xfrm>
            <a:off x="12307677" y="4680352"/>
            <a:ext cx="4611076" cy="5158153"/>
          </a:xfrm>
          <a:custGeom>
            <a:avLst/>
            <a:gdLst/>
            <a:ahLst/>
            <a:cxnLst/>
            <a:rect l="l" t="t" r="r" b="b"/>
            <a:pathLst>
              <a:path w="4611076" h="5158153">
                <a:moveTo>
                  <a:pt x="0" y="0"/>
                </a:moveTo>
                <a:lnTo>
                  <a:pt x="4611076" y="0"/>
                </a:lnTo>
                <a:lnTo>
                  <a:pt x="4611076" y="5158154"/>
                </a:lnTo>
                <a:lnTo>
                  <a:pt x="0" y="5158154"/>
                </a:lnTo>
                <a:lnTo>
                  <a:pt x="0" y="0"/>
                </a:lnTo>
                <a:close/>
              </a:path>
            </a:pathLst>
          </a:custGeom>
          <a:blipFill>
            <a:blip r:embed="rId7"/>
            <a:stretch>
              <a:fillRect/>
            </a:stretch>
          </a:blipFill>
        </p:spPr>
      </p:sp>
      <p:sp>
        <p:nvSpPr>
          <p:cNvPr id="16" name="Freeform 16"/>
          <p:cNvSpPr/>
          <p:nvPr/>
        </p:nvSpPr>
        <p:spPr>
          <a:xfrm>
            <a:off x="11233053" y="4393498"/>
            <a:ext cx="4658487" cy="5211188"/>
          </a:xfrm>
          <a:custGeom>
            <a:avLst/>
            <a:gdLst/>
            <a:ahLst/>
            <a:cxnLst/>
            <a:rect l="l" t="t" r="r" b="b"/>
            <a:pathLst>
              <a:path w="4658487" h="5211188">
                <a:moveTo>
                  <a:pt x="0" y="0"/>
                </a:moveTo>
                <a:lnTo>
                  <a:pt x="4658486" y="0"/>
                </a:lnTo>
                <a:lnTo>
                  <a:pt x="4658486" y="5211189"/>
                </a:lnTo>
                <a:lnTo>
                  <a:pt x="0" y="5211189"/>
                </a:lnTo>
                <a:lnTo>
                  <a:pt x="0" y="0"/>
                </a:lnTo>
                <a:close/>
              </a:path>
            </a:pathLst>
          </a:custGeom>
          <a:blipFill>
            <a:blip r:embed="rId7"/>
            <a:stretch>
              <a:fillRect/>
            </a:stretch>
          </a:blipFill>
        </p:spPr>
      </p:sp>
      <p:sp>
        <p:nvSpPr>
          <p:cNvPr id="17" name="TextBox 17"/>
          <p:cNvSpPr txBox="1"/>
          <p:nvPr/>
        </p:nvSpPr>
        <p:spPr>
          <a:xfrm>
            <a:off x="2142279" y="409583"/>
            <a:ext cx="13297507" cy="2188859"/>
          </a:xfrm>
          <a:prstGeom prst="rect">
            <a:avLst/>
          </a:prstGeom>
        </p:spPr>
        <p:txBody>
          <a:bodyPr lIns="0" tIns="0" rIns="0" bIns="0" rtlCol="0" anchor="t">
            <a:spAutoFit/>
          </a:bodyPr>
          <a:lstStyle/>
          <a:p>
            <a:pPr algn="just">
              <a:lnSpc>
                <a:spcPts val="5611"/>
              </a:lnSpc>
            </a:pPr>
            <a:r>
              <a:rPr lang="en-US" sz="5101">
                <a:solidFill>
                  <a:srgbClr val="626953"/>
                </a:solidFill>
                <a:latin typeface="Poppins Bold"/>
              </a:rPr>
              <a:t>How can Le mineral compete well in the market and become Aqua’s strong rival??</a:t>
            </a:r>
          </a:p>
        </p:txBody>
      </p:sp>
      <p:sp>
        <p:nvSpPr>
          <p:cNvPr id="18" name="TextBox 18"/>
          <p:cNvSpPr txBox="1"/>
          <p:nvPr/>
        </p:nvSpPr>
        <p:spPr>
          <a:xfrm>
            <a:off x="2142279" y="2947583"/>
            <a:ext cx="16244712" cy="1991995"/>
          </a:xfrm>
          <a:prstGeom prst="rect">
            <a:avLst/>
          </a:prstGeom>
        </p:spPr>
        <p:txBody>
          <a:bodyPr lIns="0" tIns="0" rIns="0" bIns="0" rtlCol="0" anchor="t">
            <a:spAutoFit/>
          </a:bodyPr>
          <a:lstStyle/>
          <a:p>
            <a:pPr algn="just">
              <a:lnSpc>
                <a:spcPts val="5179"/>
              </a:lnSpc>
              <a:spcBef>
                <a:spcPct val="0"/>
              </a:spcBef>
            </a:pPr>
            <a:r>
              <a:rPr lang="en-US" sz="3699">
                <a:solidFill>
                  <a:srgbClr val="626953"/>
                </a:solidFill>
                <a:latin typeface="Poppins"/>
              </a:rPr>
              <a:t>Le Mineral has successfully established a robust brand image in the market through a memorable tagline.</a:t>
            </a:r>
            <a:r>
              <a:rPr lang="en-US" sz="3699">
                <a:solidFill>
                  <a:srgbClr val="626953"/>
                </a:solidFill>
                <a:latin typeface="Poppins Bold"/>
              </a:rPr>
              <a:t> “Kayak ada manis-manisnya”</a:t>
            </a:r>
          </a:p>
        </p:txBody>
      </p:sp>
      <p:sp>
        <p:nvSpPr>
          <p:cNvPr id="19" name="TextBox 19"/>
          <p:cNvSpPr txBox="1"/>
          <p:nvPr/>
        </p:nvSpPr>
        <p:spPr>
          <a:xfrm>
            <a:off x="2043288" y="5288720"/>
            <a:ext cx="9671625" cy="3306445"/>
          </a:xfrm>
          <a:prstGeom prst="rect">
            <a:avLst/>
          </a:prstGeom>
        </p:spPr>
        <p:txBody>
          <a:bodyPr lIns="0" tIns="0" rIns="0" bIns="0" rtlCol="0" anchor="t">
            <a:spAutoFit/>
          </a:bodyPr>
          <a:lstStyle/>
          <a:p>
            <a:pPr algn="just">
              <a:lnSpc>
                <a:spcPts val="5179"/>
              </a:lnSpc>
              <a:spcBef>
                <a:spcPct val="0"/>
              </a:spcBef>
            </a:pPr>
            <a:r>
              <a:rPr lang="en-US" sz="3699">
                <a:solidFill>
                  <a:srgbClr val="626953"/>
                </a:solidFill>
                <a:latin typeface="Poppins"/>
              </a:rPr>
              <a:t>The product lives up to the promised quality standards, with the taste of Le Minerale water being perceived as sweeter compared to other mineral waters. </a:t>
            </a:r>
          </a:p>
        </p:txBody>
      </p:sp>
      <p:sp>
        <p:nvSpPr>
          <p:cNvPr id="20" name="Freeform 20"/>
          <p:cNvSpPr/>
          <p:nvPr/>
        </p:nvSpPr>
        <p:spPr>
          <a:xfrm>
            <a:off x="10264635" y="4939578"/>
            <a:ext cx="4611076" cy="5158153"/>
          </a:xfrm>
          <a:custGeom>
            <a:avLst/>
            <a:gdLst/>
            <a:ahLst/>
            <a:cxnLst/>
            <a:rect l="l" t="t" r="r" b="b"/>
            <a:pathLst>
              <a:path w="4611076" h="5158153">
                <a:moveTo>
                  <a:pt x="0" y="0"/>
                </a:moveTo>
                <a:lnTo>
                  <a:pt x="4611076" y="0"/>
                </a:lnTo>
                <a:lnTo>
                  <a:pt x="4611076" y="5158153"/>
                </a:lnTo>
                <a:lnTo>
                  <a:pt x="0" y="5158153"/>
                </a:lnTo>
                <a:lnTo>
                  <a:pt x="0" y="0"/>
                </a:lnTo>
                <a:close/>
              </a:path>
            </a:pathLst>
          </a:custGeom>
          <a:blipFill>
            <a:blip r:embed="rId7"/>
            <a:stretch>
              <a:fillRect/>
            </a:stretch>
          </a:blipFill>
        </p:spPr>
      </p:sp>
      <p:sp>
        <p:nvSpPr>
          <p:cNvPr id="21" name="Freeform 21"/>
          <p:cNvSpPr/>
          <p:nvPr/>
        </p:nvSpPr>
        <p:spPr>
          <a:xfrm>
            <a:off x="14037028" y="4680352"/>
            <a:ext cx="4611076" cy="5158153"/>
          </a:xfrm>
          <a:custGeom>
            <a:avLst/>
            <a:gdLst/>
            <a:ahLst/>
            <a:cxnLst/>
            <a:rect l="l" t="t" r="r" b="b"/>
            <a:pathLst>
              <a:path w="4611076" h="5158153">
                <a:moveTo>
                  <a:pt x="0" y="0"/>
                </a:moveTo>
                <a:lnTo>
                  <a:pt x="4611077" y="0"/>
                </a:lnTo>
                <a:lnTo>
                  <a:pt x="4611077" y="5158154"/>
                </a:lnTo>
                <a:lnTo>
                  <a:pt x="0" y="5158154"/>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774</Words>
  <Application>Microsoft Office PowerPoint</Application>
  <PresentationFormat>Custom</PresentationFormat>
  <Paragraphs>41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Bahnschrift Condensed</vt:lpstr>
      <vt:lpstr>Poppins Bold</vt:lpstr>
      <vt:lpstr>Arial</vt:lpstr>
      <vt:lpstr>Poppins</vt:lpstr>
      <vt:lpstr>Calibri</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strategy</dc:title>
  <cp:lastModifiedBy>Zulfa</cp:lastModifiedBy>
  <cp:revision>5</cp:revision>
  <dcterms:created xsi:type="dcterms:W3CDTF">2006-08-16T00:00:00Z</dcterms:created>
  <dcterms:modified xsi:type="dcterms:W3CDTF">2023-12-24T03:42:15Z</dcterms:modified>
  <dc:identifier>DAF24WyZuHM</dc:identifier>
</cp:coreProperties>
</file>